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56" r:id="rId5"/>
    <p:sldId id="279" r:id="rId6"/>
    <p:sldId id="280" r:id="rId7"/>
    <p:sldId id="281" r:id="rId8"/>
    <p:sldId id="282" r:id="rId9"/>
    <p:sldId id="275" r:id="rId10"/>
    <p:sldId id="283" r:id="rId11"/>
    <p:sldId id="28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Cook, John" initials="CJ" lastIdx="2" clrIdx="6">
    <p:extLst>
      <p:ext uri="{19B8F6BF-5375-455C-9EA6-DF929625EA0E}">
        <p15:presenceInfo xmlns:p15="http://schemas.microsoft.com/office/powerpoint/2012/main" userId="S::jcook@ofr.treas.gov::9f7a9049-d7c8-41f6-9f07-d27f0f8a1529" providerId="AD"/>
      </p:ext>
    </p:extLst>
  </p:cmAuthor>
  <p:cmAuthor id="1" name="Craig, Laura" initials="LMC" lastIdx="17" clrIdx="0">
    <p:extLst>
      <p:ext uri="{19B8F6BF-5375-455C-9EA6-DF929625EA0E}">
        <p15:presenceInfo xmlns:p15="http://schemas.microsoft.com/office/powerpoint/2012/main" userId="Craig, Laura" providerId="None"/>
      </p:ext>
    </p:extLst>
  </p:cmAuthor>
  <p:cmAuthor id="2" name="Kahn, Robert" initials="KR" lastIdx="21" clrIdx="1">
    <p:extLst>
      <p:ext uri="{19B8F6BF-5375-455C-9EA6-DF929625EA0E}">
        <p15:presenceInfo xmlns:p15="http://schemas.microsoft.com/office/powerpoint/2012/main" userId="S::rkahn@ofr.treas.gov::ffa36861-9721-4d2d-9d28-7a45716b3a3e" providerId="AD"/>
      </p:ext>
    </p:extLst>
  </p:cmAuthor>
  <p:cmAuthor id="3" name="Hempel, Samuel" initials="HS" lastIdx="3" clrIdx="2">
    <p:extLst>
      <p:ext uri="{19B8F6BF-5375-455C-9EA6-DF929625EA0E}">
        <p15:presenceInfo xmlns:p15="http://schemas.microsoft.com/office/powerpoint/2012/main" userId="S::shempel@ofr.treas.gov::bc56f54f-9a52-479c-85c7-cf95bb2a1215" providerId="AD"/>
      </p:ext>
    </p:extLst>
  </p:cmAuthor>
  <p:cmAuthor id="4" name="Rajan, Sriram" initials="RS" lastIdx="7" clrIdx="3">
    <p:extLst>
      <p:ext uri="{19B8F6BF-5375-455C-9EA6-DF929625EA0E}">
        <p15:presenceInfo xmlns:p15="http://schemas.microsoft.com/office/powerpoint/2012/main" userId="S::srajan@ofr.treas.gov::ddfbe967-ce8d-4031-959c-ca47b180111d" providerId="AD"/>
      </p:ext>
    </p:extLst>
  </p:cmAuthor>
  <p:cmAuthor id="5" name="Vun Kannon, David" initials="VD" lastIdx="1" clrIdx="4">
    <p:extLst>
      <p:ext uri="{19B8F6BF-5375-455C-9EA6-DF929625EA0E}">
        <p15:presenceInfo xmlns:p15="http://schemas.microsoft.com/office/powerpoint/2012/main" userId="S::dvunkannon@ofr.treas.gov::d1bd2bf9-f0cd-460e-adb4-d311a85cd216" providerId="AD"/>
      </p:ext>
    </p:extLst>
  </p:cmAuthor>
  <p:cmAuthor id="6" name="Craig, Laura" initials="CL" lastIdx="10" clrIdx="5">
    <p:extLst>
      <p:ext uri="{19B8F6BF-5375-455C-9EA6-DF929625EA0E}">
        <p15:presenceInfo xmlns:p15="http://schemas.microsoft.com/office/powerpoint/2012/main" userId="S::lcraig@ofr.treas.gov::f6c2f2d9-d308-4063-82cc-cf4a40f0dfe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287"/>
    <a:srgbClr val="000066"/>
    <a:srgbClr val="FFFFFF"/>
    <a:srgbClr val="001A71"/>
    <a:srgbClr val="4C9D2F"/>
    <a:srgbClr val="339933"/>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660"/>
  </p:normalViewPr>
  <p:slideViewPr>
    <p:cSldViewPr snapToGrid="0">
      <p:cViewPr varScale="1">
        <p:scale>
          <a:sx n="102" d="100"/>
          <a:sy n="102" d="100"/>
        </p:scale>
        <p:origin x="67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file001f01\Analytics\collaboration\collab_repocollection\Shared\Data\private_fund_statistic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pfile001f01\Analytics\collaboration\collab_repocollection\Shared\Data\Bilateral_Sizing\public_aggregates_merged.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pfile001f01\Analytics\collaboration\collab_repocollection\Shared\Data\Bilateral_Sizing\fr2004_ucbr_pivo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62992125984254"/>
          <c:y val="0.15062658273231963"/>
          <c:w val="0.83178103686066185"/>
          <c:h val="0.6287386448980824"/>
        </c:manualLayout>
      </c:layout>
      <c:barChart>
        <c:barDir val="col"/>
        <c:grouping val="stacked"/>
        <c:varyColors val="0"/>
        <c:ser>
          <c:idx val="0"/>
          <c:order val="0"/>
          <c:tx>
            <c:strRef>
              <c:f>[private_fund_statistics.xlsx]Sheet1!$A$7</c:f>
              <c:strCache>
                <c:ptCount val="1"/>
                <c:pt idx="0">
                  <c:v>Sponsored borrow</c:v>
                </c:pt>
              </c:strCache>
            </c:strRef>
          </c:tx>
          <c:spPr>
            <a:solidFill>
              <a:srgbClr val="001871"/>
            </a:solidFill>
          </c:spPr>
          <c:invertIfNegative val="0"/>
          <c:cat>
            <c:numRef>
              <c:f>[private_fund_statistics.xlsx]Sheet1!$B$1:$G$1</c:f>
              <c:numCache>
                <c:formatCode>m/d/yyyy</c:formatCode>
                <c:ptCount val="6"/>
                <c:pt idx="0">
                  <c:v>43830</c:v>
                </c:pt>
                <c:pt idx="1">
                  <c:v>43921</c:v>
                </c:pt>
                <c:pt idx="2">
                  <c:v>44012</c:v>
                </c:pt>
                <c:pt idx="3">
                  <c:v>44104</c:v>
                </c:pt>
                <c:pt idx="4">
                  <c:v>44196</c:v>
                </c:pt>
                <c:pt idx="5">
                  <c:v>44286</c:v>
                </c:pt>
              </c:numCache>
            </c:numRef>
          </c:cat>
          <c:val>
            <c:numRef>
              <c:f>[private_fund_statistics.xlsx]Sheet1!$B$7:$G$7</c:f>
              <c:numCache>
                <c:formatCode>General</c:formatCode>
                <c:ptCount val="6"/>
                <c:pt idx="0">
                  <c:v>186.35175518555999</c:v>
                </c:pt>
                <c:pt idx="1">
                  <c:v>143.95425854861</c:v>
                </c:pt>
                <c:pt idx="2">
                  <c:v>103.84523480906</c:v>
                </c:pt>
                <c:pt idx="3">
                  <c:v>98.495558422809992</c:v>
                </c:pt>
                <c:pt idx="4">
                  <c:v>108.21057725336999</c:v>
                </c:pt>
                <c:pt idx="5">
                  <c:v>45.102958360900004</c:v>
                </c:pt>
              </c:numCache>
            </c:numRef>
          </c:val>
          <c:extLst>
            <c:ext xmlns:c16="http://schemas.microsoft.com/office/drawing/2014/chart" uri="{C3380CC4-5D6E-409C-BE32-E72D297353CC}">
              <c16:uniqueId val="{00000000-05D7-453E-9DFD-FC8DB52B0CA4}"/>
            </c:ext>
          </c:extLst>
        </c:ser>
        <c:ser>
          <c:idx val="1"/>
          <c:order val="1"/>
          <c:tx>
            <c:strRef>
              <c:f>[private_fund_statistics.xlsx]Sheet1!$A$9</c:f>
              <c:strCache>
                <c:ptCount val="1"/>
                <c:pt idx="0">
                  <c:v>Uncleared borrow</c:v>
                </c:pt>
              </c:strCache>
            </c:strRef>
          </c:tx>
          <c:spPr>
            <a:solidFill>
              <a:srgbClr val="5C88DA"/>
            </a:solidFill>
          </c:spPr>
          <c:invertIfNegative val="0"/>
          <c:cat>
            <c:numRef>
              <c:f>[private_fund_statistics.xlsx]Sheet1!$B$1:$G$1</c:f>
              <c:numCache>
                <c:formatCode>m/d/yyyy</c:formatCode>
                <c:ptCount val="6"/>
                <c:pt idx="0">
                  <c:v>43830</c:v>
                </c:pt>
                <c:pt idx="1">
                  <c:v>43921</c:v>
                </c:pt>
                <c:pt idx="2">
                  <c:v>44012</c:v>
                </c:pt>
                <c:pt idx="3">
                  <c:v>44104</c:v>
                </c:pt>
                <c:pt idx="4">
                  <c:v>44196</c:v>
                </c:pt>
                <c:pt idx="5">
                  <c:v>44286</c:v>
                </c:pt>
              </c:numCache>
            </c:numRef>
          </c:cat>
          <c:val>
            <c:numRef>
              <c:f>[private_fund_statistics.xlsx]Sheet1!$B$9:$G$9</c:f>
              <c:numCache>
                <c:formatCode>General</c:formatCode>
                <c:ptCount val="6"/>
                <c:pt idx="0">
                  <c:v>1475.35175518556</c:v>
                </c:pt>
                <c:pt idx="1">
                  <c:v>1508.9542585486099</c:v>
                </c:pt>
                <c:pt idx="2">
                  <c:v>1254.84523480906</c:v>
                </c:pt>
                <c:pt idx="3">
                  <c:v>1408.4955584228101</c:v>
                </c:pt>
                <c:pt idx="4">
                  <c:v>1288.21057725337</c:v>
                </c:pt>
                <c:pt idx="5">
                  <c:v>1071.1029583608999</c:v>
                </c:pt>
              </c:numCache>
            </c:numRef>
          </c:val>
          <c:extLst>
            <c:ext xmlns:c16="http://schemas.microsoft.com/office/drawing/2014/chart" uri="{C3380CC4-5D6E-409C-BE32-E72D297353CC}">
              <c16:uniqueId val="{00000001-05D7-453E-9DFD-FC8DB52B0CA4}"/>
            </c:ext>
          </c:extLst>
        </c:ser>
        <c:dLbls>
          <c:showLegendKey val="0"/>
          <c:showVal val="0"/>
          <c:showCatName val="0"/>
          <c:showSerName val="0"/>
          <c:showPercent val="0"/>
          <c:showBubbleSize val="0"/>
        </c:dLbls>
        <c:gapWidth val="75"/>
        <c:overlap val="100"/>
        <c:axId val="476132528"/>
        <c:axId val="338321144"/>
      </c:barChart>
      <c:catAx>
        <c:axId val="476132528"/>
        <c:scaling>
          <c:orientation val="minMax"/>
        </c:scaling>
        <c:delete val="0"/>
        <c:axPos val="b"/>
        <c:numFmt formatCode="yyyy\ mmm" sourceLinked="0"/>
        <c:majorTickMark val="out"/>
        <c:minorTickMark val="none"/>
        <c:tickLblPos val="low"/>
        <c:spPr>
          <a:ln w="6350">
            <a:solidFill>
              <a:srgbClr val="000000"/>
            </a:solidFill>
          </a:ln>
        </c:spPr>
        <c:txPr>
          <a:bodyPr/>
          <a:lstStyle/>
          <a:p>
            <a:pPr>
              <a:defRPr sz="800">
                <a:latin typeface="Calibri"/>
                <a:ea typeface="Calibri"/>
                <a:cs typeface="Calibri"/>
              </a:defRPr>
            </a:pPr>
            <a:endParaRPr lang="en-US"/>
          </a:p>
        </c:txPr>
        <c:crossAx val="338321144"/>
        <c:crosses val="min"/>
        <c:auto val="0"/>
        <c:lblAlgn val="ctr"/>
        <c:lblOffset val="100"/>
        <c:tickLblSkip val="1"/>
        <c:tickMarkSkip val="1"/>
        <c:noMultiLvlLbl val="0"/>
      </c:catAx>
      <c:valAx>
        <c:axId val="338321144"/>
        <c:scaling>
          <c:orientation val="minMax"/>
        </c:scaling>
        <c:delete val="0"/>
        <c:axPos val="l"/>
        <c:numFmt formatCode="#,##0" sourceLinked="0"/>
        <c:majorTickMark val="in"/>
        <c:minorTickMark val="none"/>
        <c:tickLblPos val="nextTo"/>
        <c:spPr>
          <a:ln w="6350">
            <a:solidFill>
              <a:srgbClr val="000000"/>
            </a:solidFill>
          </a:ln>
        </c:spPr>
        <c:txPr>
          <a:bodyPr/>
          <a:lstStyle/>
          <a:p>
            <a:pPr>
              <a:defRPr sz="800">
                <a:latin typeface="Calibri"/>
                <a:ea typeface="Calibri"/>
                <a:cs typeface="Calibri"/>
              </a:defRPr>
            </a:pPr>
            <a:endParaRPr lang="en-US"/>
          </a:p>
        </c:txPr>
        <c:crossAx val="476132528"/>
        <c:crosses val="autoZero"/>
        <c:crossBetween val="between"/>
        <c:majorUnit val="300"/>
      </c:valAx>
      <c:spPr>
        <a:noFill/>
        <a:ln w="15875">
          <a:noFill/>
        </a:ln>
      </c:spPr>
    </c:plotArea>
    <c:plotVisOnly val="1"/>
    <c:dispBlanksAs val="gap"/>
    <c:showDLblsOverMax val="0"/>
  </c:chart>
  <c:spPr>
    <a:noFill/>
    <a:ln w="3175">
      <a:no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494172526394022E-2"/>
          <c:y val="0.13033939884418144"/>
          <c:w val="0.86429477521082798"/>
          <c:h val="0.5699130194107962"/>
        </c:manualLayout>
      </c:layout>
      <c:areaChart>
        <c:grouping val="stacked"/>
        <c:varyColors val="0"/>
        <c:ser>
          <c:idx val="1"/>
          <c:order val="0"/>
          <c:spPr>
            <a:solidFill>
              <a:srgbClr val="001871"/>
            </a:solidFill>
            <a:ln w="12700">
              <a:noFill/>
            </a:ln>
          </c:spPr>
          <c:cat>
            <c:numRef>
              <c:f>Sheet3!$A$2:$A$95</c:f>
              <c:numCache>
                <c:formatCode>d\-mmm\-yy</c:formatCode>
                <c:ptCount val="94"/>
                <c:pt idx="0">
                  <c:v>43817</c:v>
                </c:pt>
                <c:pt idx="1">
                  <c:v>43838</c:v>
                </c:pt>
                <c:pt idx="2">
                  <c:v>43845</c:v>
                </c:pt>
                <c:pt idx="3">
                  <c:v>43852</c:v>
                </c:pt>
                <c:pt idx="4">
                  <c:v>43859</c:v>
                </c:pt>
                <c:pt idx="5">
                  <c:v>43866</c:v>
                </c:pt>
                <c:pt idx="6">
                  <c:v>43873</c:v>
                </c:pt>
                <c:pt idx="7">
                  <c:v>43880</c:v>
                </c:pt>
                <c:pt idx="8">
                  <c:v>43887</c:v>
                </c:pt>
                <c:pt idx="9">
                  <c:v>43894</c:v>
                </c:pt>
                <c:pt idx="10">
                  <c:v>43901</c:v>
                </c:pt>
                <c:pt idx="11">
                  <c:v>43908</c:v>
                </c:pt>
                <c:pt idx="12">
                  <c:v>43915</c:v>
                </c:pt>
                <c:pt idx="13">
                  <c:v>43922</c:v>
                </c:pt>
                <c:pt idx="14">
                  <c:v>43929</c:v>
                </c:pt>
                <c:pt idx="15">
                  <c:v>43936</c:v>
                </c:pt>
                <c:pt idx="16">
                  <c:v>43943</c:v>
                </c:pt>
                <c:pt idx="17">
                  <c:v>43950</c:v>
                </c:pt>
                <c:pt idx="18">
                  <c:v>43957</c:v>
                </c:pt>
                <c:pt idx="19">
                  <c:v>43964</c:v>
                </c:pt>
                <c:pt idx="20">
                  <c:v>43971</c:v>
                </c:pt>
                <c:pt idx="21">
                  <c:v>43978</c:v>
                </c:pt>
                <c:pt idx="22">
                  <c:v>43985</c:v>
                </c:pt>
                <c:pt idx="23">
                  <c:v>43992</c:v>
                </c:pt>
                <c:pt idx="24">
                  <c:v>43999</c:v>
                </c:pt>
                <c:pt idx="25">
                  <c:v>44006</c:v>
                </c:pt>
                <c:pt idx="26">
                  <c:v>44013</c:v>
                </c:pt>
                <c:pt idx="27">
                  <c:v>44020</c:v>
                </c:pt>
                <c:pt idx="28">
                  <c:v>44027</c:v>
                </c:pt>
                <c:pt idx="29">
                  <c:v>44034</c:v>
                </c:pt>
                <c:pt idx="30">
                  <c:v>44041</c:v>
                </c:pt>
                <c:pt idx="31">
                  <c:v>44048</c:v>
                </c:pt>
                <c:pt idx="32">
                  <c:v>44055</c:v>
                </c:pt>
                <c:pt idx="33">
                  <c:v>44062</c:v>
                </c:pt>
                <c:pt idx="34">
                  <c:v>44069</c:v>
                </c:pt>
                <c:pt idx="35">
                  <c:v>44076</c:v>
                </c:pt>
                <c:pt idx="36">
                  <c:v>44083</c:v>
                </c:pt>
                <c:pt idx="37">
                  <c:v>44090</c:v>
                </c:pt>
                <c:pt idx="38">
                  <c:v>44097</c:v>
                </c:pt>
                <c:pt idx="39">
                  <c:v>44104</c:v>
                </c:pt>
                <c:pt idx="40">
                  <c:v>44111</c:v>
                </c:pt>
                <c:pt idx="41">
                  <c:v>44118</c:v>
                </c:pt>
                <c:pt idx="42">
                  <c:v>44125</c:v>
                </c:pt>
                <c:pt idx="43">
                  <c:v>44132</c:v>
                </c:pt>
                <c:pt idx="44">
                  <c:v>44139</c:v>
                </c:pt>
                <c:pt idx="45">
                  <c:v>44153</c:v>
                </c:pt>
                <c:pt idx="46">
                  <c:v>44160</c:v>
                </c:pt>
                <c:pt idx="47">
                  <c:v>44167</c:v>
                </c:pt>
                <c:pt idx="48">
                  <c:v>44174</c:v>
                </c:pt>
                <c:pt idx="49">
                  <c:v>44181</c:v>
                </c:pt>
                <c:pt idx="50">
                  <c:v>44188</c:v>
                </c:pt>
                <c:pt idx="51">
                  <c:v>44195</c:v>
                </c:pt>
                <c:pt idx="52">
                  <c:v>44202</c:v>
                </c:pt>
                <c:pt idx="53">
                  <c:v>44209</c:v>
                </c:pt>
                <c:pt idx="54">
                  <c:v>44216</c:v>
                </c:pt>
                <c:pt idx="55">
                  <c:v>44223</c:v>
                </c:pt>
                <c:pt idx="56">
                  <c:v>44230</c:v>
                </c:pt>
                <c:pt idx="57">
                  <c:v>44237</c:v>
                </c:pt>
                <c:pt idx="58">
                  <c:v>44244</c:v>
                </c:pt>
                <c:pt idx="59">
                  <c:v>44251</c:v>
                </c:pt>
                <c:pt idx="60">
                  <c:v>44258</c:v>
                </c:pt>
                <c:pt idx="61">
                  <c:v>44265</c:v>
                </c:pt>
                <c:pt idx="62">
                  <c:v>44272</c:v>
                </c:pt>
                <c:pt idx="63">
                  <c:v>44279</c:v>
                </c:pt>
                <c:pt idx="64">
                  <c:v>44286</c:v>
                </c:pt>
                <c:pt idx="65">
                  <c:v>44293</c:v>
                </c:pt>
                <c:pt idx="66">
                  <c:v>44300</c:v>
                </c:pt>
                <c:pt idx="67">
                  <c:v>44307</c:v>
                </c:pt>
                <c:pt idx="68">
                  <c:v>44314</c:v>
                </c:pt>
                <c:pt idx="69">
                  <c:v>44321</c:v>
                </c:pt>
                <c:pt idx="70">
                  <c:v>44328</c:v>
                </c:pt>
                <c:pt idx="71">
                  <c:v>44335</c:v>
                </c:pt>
                <c:pt idx="72">
                  <c:v>44342</c:v>
                </c:pt>
                <c:pt idx="73">
                  <c:v>44349</c:v>
                </c:pt>
                <c:pt idx="74">
                  <c:v>44356</c:v>
                </c:pt>
                <c:pt idx="75">
                  <c:v>44363</c:v>
                </c:pt>
                <c:pt idx="76">
                  <c:v>44370</c:v>
                </c:pt>
                <c:pt idx="77">
                  <c:v>44377</c:v>
                </c:pt>
                <c:pt idx="78">
                  <c:v>44384</c:v>
                </c:pt>
                <c:pt idx="79">
                  <c:v>44391</c:v>
                </c:pt>
                <c:pt idx="80">
                  <c:v>44398</c:v>
                </c:pt>
                <c:pt idx="81">
                  <c:v>44405</c:v>
                </c:pt>
                <c:pt idx="82">
                  <c:v>44412</c:v>
                </c:pt>
                <c:pt idx="83">
                  <c:v>44419</c:v>
                </c:pt>
                <c:pt idx="84">
                  <c:v>44426</c:v>
                </c:pt>
                <c:pt idx="85">
                  <c:v>44433</c:v>
                </c:pt>
                <c:pt idx="86">
                  <c:v>44440</c:v>
                </c:pt>
                <c:pt idx="87">
                  <c:v>44447</c:v>
                </c:pt>
                <c:pt idx="88">
                  <c:v>44454</c:v>
                </c:pt>
                <c:pt idx="89">
                  <c:v>44461</c:v>
                </c:pt>
                <c:pt idx="90">
                  <c:v>44468</c:v>
                </c:pt>
                <c:pt idx="91">
                  <c:v>44475</c:v>
                </c:pt>
                <c:pt idx="92">
                  <c:v>44482</c:v>
                </c:pt>
                <c:pt idx="93">
                  <c:v>44489</c:v>
                </c:pt>
              </c:numCache>
            </c:numRef>
          </c:cat>
          <c:val>
            <c:numRef>
              <c:f>Sheet3!$F$2:$F$95</c:f>
              <c:numCache>
                <c:formatCode>General</c:formatCode>
                <c:ptCount val="94"/>
                <c:pt idx="0">
                  <c:v>638121364847.85999</c:v>
                </c:pt>
                <c:pt idx="1">
                  <c:v>487012560073.46997</c:v>
                </c:pt>
                <c:pt idx="2">
                  <c:v>481993852751.34003</c:v>
                </c:pt>
                <c:pt idx="3">
                  <c:v>465619992799.00897</c:v>
                </c:pt>
                <c:pt idx="4">
                  <c:v>479359609663.28003</c:v>
                </c:pt>
                <c:pt idx="5">
                  <c:v>487336281950.07001</c:v>
                </c:pt>
                <c:pt idx="6">
                  <c:v>482611018973.94</c:v>
                </c:pt>
                <c:pt idx="7">
                  <c:v>503666329016.73901</c:v>
                </c:pt>
                <c:pt idx="8">
                  <c:v>538198518330.29999</c:v>
                </c:pt>
                <c:pt idx="9">
                  <c:v>592473296338.80896</c:v>
                </c:pt>
                <c:pt idx="10">
                  <c:v>579510513610.70996</c:v>
                </c:pt>
                <c:pt idx="11">
                  <c:v>621021511988.31995</c:v>
                </c:pt>
                <c:pt idx="12">
                  <c:v>593013505077.19995</c:v>
                </c:pt>
                <c:pt idx="13">
                  <c:v>530667993240.71997</c:v>
                </c:pt>
                <c:pt idx="14">
                  <c:v>537902981632.31</c:v>
                </c:pt>
                <c:pt idx="15">
                  <c:v>551677720183.95996</c:v>
                </c:pt>
                <c:pt idx="16">
                  <c:v>523912251497.15002</c:v>
                </c:pt>
                <c:pt idx="17">
                  <c:v>537837894281.85999</c:v>
                </c:pt>
                <c:pt idx="18">
                  <c:v>540954088093.71002</c:v>
                </c:pt>
                <c:pt idx="19">
                  <c:v>544797279211.25</c:v>
                </c:pt>
                <c:pt idx="20">
                  <c:v>560358457878.33997</c:v>
                </c:pt>
                <c:pt idx="21">
                  <c:v>544812444742.26001</c:v>
                </c:pt>
                <c:pt idx="22">
                  <c:v>571153526731.57996</c:v>
                </c:pt>
                <c:pt idx="23">
                  <c:v>567848706733.57996</c:v>
                </c:pt>
                <c:pt idx="24">
                  <c:v>581227122242.44995</c:v>
                </c:pt>
                <c:pt idx="25">
                  <c:v>597471501150.10999</c:v>
                </c:pt>
                <c:pt idx="26">
                  <c:v>545493944831.59998</c:v>
                </c:pt>
                <c:pt idx="27">
                  <c:v>533564034452.95001</c:v>
                </c:pt>
                <c:pt idx="28">
                  <c:v>528213521479.19</c:v>
                </c:pt>
                <c:pt idx="29">
                  <c:v>538332421478.85999</c:v>
                </c:pt>
                <c:pt idx="30">
                  <c:v>526513061507.87</c:v>
                </c:pt>
                <c:pt idx="31">
                  <c:v>516677518523.69</c:v>
                </c:pt>
                <c:pt idx="32">
                  <c:v>508768573292.38</c:v>
                </c:pt>
                <c:pt idx="33">
                  <c:v>530829983273.79999</c:v>
                </c:pt>
                <c:pt idx="34">
                  <c:v>501606709231.46997</c:v>
                </c:pt>
                <c:pt idx="35">
                  <c:v>517303977894.65002</c:v>
                </c:pt>
                <c:pt idx="36">
                  <c:v>527006481890.91998</c:v>
                </c:pt>
                <c:pt idx="37">
                  <c:v>502260861444.65002</c:v>
                </c:pt>
                <c:pt idx="38">
                  <c:v>529641792193.85999</c:v>
                </c:pt>
                <c:pt idx="39">
                  <c:v>522496880493.09003</c:v>
                </c:pt>
                <c:pt idx="40">
                  <c:v>547588118758.78003</c:v>
                </c:pt>
                <c:pt idx="41">
                  <c:v>516371403730.19</c:v>
                </c:pt>
                <c:pt idx="42">
                  <c:v>535806455824.03003</c:v>
                </c:pt>
                <c:pt idx="43">
                  <c:v>548573208424.40997</c:v>
                </c:pt>
                <c:pt idx="44">
                  <c:v>558443203568.14001</c:v>
                </c:pt>
                <c:pt idx="45">
                  <c:v>586736613299.02002</c:v>
                </c:pt>
                <c:pt idx="46">
                  <c:v>577910467108.83997</c:v>
                </c:pt>
                <c:pt idx="47">
                  <c:v>588437856287.31006</c:v>
                </c:pt>
                <c:pt idx="48">
                  <c:v>601032381846.88</c:v>
                </c:pt>
                <c:pt idx="49">
                  <c:v>586718398406.63</c:v>
                </c:pt>
                <c:pt idx="50">
                  <c:v>615446117583.41895</c:v>
                </c:pt>
                <c:pt idx="51">
                  <c:v>641929269396.15002</c:v>
                </c:pt>
                <c:pt idx="52">
                  <c:v>563530433935.57996</c:v>
                </c:pt>
                <c:pt idx="53">
                  <c:v>524904047324.81</c:v>
                </c:pt>
                <c:pt idx="54">
                  <c:v>484373470895.75</c:v>
                </c:pt>
                <c:pt idx="55">
                  <c:v>501985009982.42999</c:v>
                </c:pt>
                <c:pt idx="56">
                  <c:v>525849273888.07001</c:v>
                </c:pt>
                <c:pt idx="57">
                  <c:v>478699372086.78998</c:v>
                </c:pt>
                <c:pt idx="58">
                  <c:v>480185850628.12903</c:v>
                </c:pt>
                <c:pt idx="59">
                  <c:v>480615709408.71997</c:v>
                </c:pt>
                <c:pt idx="60">
                  <c:v>512065727167.87</c:v>
                </c:pt>
                <c:pt idx="61">
                  <c:v>523367421297.48999</c:v>
                </c:pt>
                <c:pt idx="62">
                  <c:v>503429169680.73901</c:v>
                </c:pt>
                <c:pt idx="63">
                  <c:v>512883642594.67999</c:v>
                </c:pt>
                <c:pt idx="64">
                  <c:v>516074766030.14001</c:v>
                </c:pt>
                <c:pt idx="65">
                  <c:v>533850260608.44</c:v>
                </c:pt>
                <c:pt idx="66">
                  <c:v>518825743717.85999</c:v>
                </c:pt>
                <c:pt idx="67">
                  <c:v>493692229888.26001</c:v>
                </c:pt>
                <c:pt idx="68">
                  <c:v>470284396326.13</c:v>
                </c:pt>
                <c:pt idx="69">
                  <c:v>500275901418.71002</c:v>
                </c:pt>
                <c:pt idx="70">
                  <c:v>516753470191.03003</c:v>
                </c:pt>
                <c:pt idx="71">
                  <c:v>542822063122.51001</c:v>
                </c:pt>
                <c:pt idx="72">
                  <c:v>527807591946.83002</c:v>
                </c:pt>
                <c:pt idx="73">
                  <c:v>557321525755.32996</c:v>
                </c:pt>
                <c:pt idx="74">
                  <c:v>549605475696.91998</c:v>
                </c:pt>
                <c:pt idx="75">
                  <c:v>560352715053.97998</c:v>
                </c:pt>
                <c:pt idx="76">
                  <c:v>559042106351.84998</c:v>
                </c:pt>
                <c:pt idx="77">
                  <c:v>524244223110.20001</c:v>
                </c:pt>
                <c:pt idx="78">
                  <c:v>502723184699.53998</c:v>
                </c:pt>
                <c:pt idx="79">
                  <c:v>512721946871.40002</c:v>
                </c:pt>
                <c:pt idx="80">
                  <c:v>506796556281.53003</c:v>
                </c:pt>
                <c:pt idx="81">
                  <c:v>505141325526.96997</c:v>
                </c:pt>
                <c:pt idx="82">
                  <c:v>502218387313.58002</c:v>
                </c:pt>
                <c:pt idx="83">
                  <c:v>508722014451.88</c:v>
                </c:pt>
                <c:pt idx="84">
                  <c:v>518084785464.34003</c:v>
                </c:pt>
                <c:pt idx="85">
                  <c:v>517775098652.91998</c:v>
                </c:pt>
                <c:pt idx="86">
                  <c:v>526016548671.40997</c:v>
                </c:pt>
                <c:pt idx="87">
                  <c:v>525813138595.78003</c:v>
                </c:pt>
                <c:pt idx="88">
                  <c:v>541833052984.39001</c:v>
                </c:pt>
                <c:pt idx="89">
                  <c:v>516915748350.04999</c:v>
                </c:pt>
                <c:pt idx="90">
                  <c:v>556185848760.79004</c:v>
                </c:pt>
                <c:pt idx="91">
                  <c:v>553498621981.95996</c:v>
                </c:pt>
                <c:pt idx="92">
                  <c:v>559635762986.60999</c:v>
                </c:pt>
                <c:pt idx="93">
                  <c:v>540447191346.26001</c:v>
                </c:pt>
              </c:numCache>
            </c:numRef>
          </c:val>
          <c:extLst>
            <c:ext xmlns:c16="http://schemas.microsoft.com/office/drawing/2014/chart" uri="{C3380CC4-5D6E-409C-BE32-E72D297353CC}">
              <c16:uniqueId val="{00000000-0AD6-41EC-AA3A-94E3CB259038}"/>
            </c:ext>
          </c:extLst>
        </c:ser>
        <c:ser>
          <c:idx val="2"/>
          <c:order val="1"/>
          <c:spPr>
            <a:solidFill>
              <a:srgbClr val="5C88DA"/>
            </a:solidFill>
            <a:ln w="12700">
              <a:noFill/>
            </a:ln>
          </c:spPr>
          <c:cat>
            <c:numRef>
              <c:f>Sheet3!$A$2:$A$95</c:f>
              <c:numCache>
                <c:formatCode>d\-mmm\-yy</c:formatCode>
                <c:ptCount val="94"/>
                <c:pt idx="0">
                  <c:v>43817</c:v>
                </c:pt>
                <c:pt idx="1">
                  <c:v>43838</c:v>
                </c:pt>
                <c:pt idx="2">
                  <c:v>43845</c:v>
                </c:pt>
                <c:pt idx="3">
                  <c:v>43852</c:v>
                </c:pt>
                <c:pt idx="4">
                  <c:v>43859</c:v>
                </c:pt>
                <c:pt idx="5">
                  <c:v>43866</c:v>
                </c:pt>
                <c:pt idx="6">
                  <c:v>43873</c:v>
                </c:pt>
                <c:pt idx="7">
                  <c:v>43880</c:v>
                </c:pt>
                <c:pt idx="8">
                  <c:v>43887</c:v>
                </c:pt>
                <c:pt idx="9">
                  <c:v>43894</c:v>
                </c:pt>
                <c:pt idx="10">
                  <c:v>43901</c:v>
                </c:pt>
                <c:pt idx="11">
                  <c:v>43908</c:v>
                </c:pt>
                <c:pt idx="12">
                  <c:v>43915</c:v>
                </c:pt>
                <c:pt idx="13">
                  <c:v>43922</c:v>
                </c:pt>
                <c:pt idx="14">
                  <c:v>43929</c:v>
                </c:pt>
                <c:pt idx="15">
                  <c:v>43936</c:v>
                </c:pt>
                <c:pt idx="16">
                  <c:v>43943</c:v>
                </c:pt>
                <c:pt idx="17">
                  <c:v>43950</c:v>
                </c:pt>
                <c:pt idx="18">
                  <c:v>43957</c:v>
                </c:pt>
                <c:pt idx="19">
                  <c:v>43964</c:v>
                </c:pt>
                <c:pt idx="20">
                  <c:v>43971</c:v>
                </c:pt>
                <c:pt idx="21">
                  <c:v>43978</c:v>
                </c:pt>
                <c:pt idx="22">
                  <c:v>43985</c:v>
                </c:pt>
                <c:pt idx="23">
                  <c:v>43992</c:v>
                </c:pt>
                <c:pt idx="24">
                  <c:v>43999</c:v>
                </c:pt>
                <c:pt idx="25">
                  <c:v>44006</c:v>
                </c:pt>
                <c:pt idx="26">
                  <c:v>44013</c:v>
                </c:pt>
                <c:pt idx="27">
                  <c:v>44020</c:v>
                </c:pt>
                <c:pt idx="28">
                  <c:v>44027</c:v>
                </c:pt>
                <c:pt idx="29">
                  <c:v>44034</c:v>
                </c:pt>
                <c:pt idx="30">
                  <c:v>44041</c:v>
                </c:pt>
                <c:pt idx="31">
                  <c:v>44048</c:v>
                </c:pt>
                <c:pt idx="32">
                  <c:v>44055</c:v>
                </c:pt>
                <c:pt idx="33">
                  <c:v>44062</c:v>
                </c:pt>
                <c:pt idx="34">
                  <c:v>44069</c:v>
                </c:pt>
                <c:pt idx="35">
                  <c:v>44076</c:v>
                </c:pt>
                <c:pt idx="36">
                  <c:v>44083</c:v>
                </c:pt>
                <c:pt idx="37">
                  <c:v>44090</c:v>
                </c:pt>
                <c:pt idx="38">
                  <c:v>44097</c:v>
                </c:pt>
                <c:pt idx="39">
                  <c:v>44104</c:v>
                </c:pt>
                <c:pt idx="40">
                  <c:v>44111</c:v>
                </c:pt>
                <c:pt idx="41">
                  <c:v>44118</c:v>
                </c:pt>
                <c:pt idx="42">
                  <c:v>44125</c:v>
                </c:pt>
                <c:pt idx="43">
                  <c:v>44132</c:v>
                </c:pt>
                <c:pt idx="44">
                  <c:v>44139</c:v>
                </c:pt>
                <c:pt idx="45">
                  <c:v>44153</c:v>
                </c:pt>
                <c:pt idx="46">
                  <c:v>44160</c:v>
                </c:pt>
                <c:pt idx="47">
                  <c:v>44167</c:v>
                </c:pt>
                <c:pt idx="48">
                  <c:v>44174</c:v>
                </c:pt>
                <c:pt idx="49">
                  <c:v>44181</c:v>
                </c:pt>
                <c:pt idx="50">
                  <c:v>44188</c:v>
                </c:pt>
                <c:pt idx="51">
                  <c:v>44195</c:v>
                </c:pt>
                <c:pt idx="52">
                  <c:v>44202</c:v>
                </c:pt>
                <c:pt idx="53">
                  <c:v>44209</c:v>
                </c:pt>
                <c:pt idx="54">
                  <c:v>44216</c:v>
                </c:pt>
                <c:pt idx="55">
                  <c:v>44223</c:v>
                </c:pt>
                <c:pt idx="56">
                  <c:v>44230</c:v>
                </c:pt>
                <c:pt idx="57">
                  <c:v>44237</c:v>
                </c:pt>
                <c:pt idx="58">
                  <c:v>44244</c:v>
                </c:pt>
                <c:pt idx="59">
                  <c:v>44251</c:v>
                </c:pt>
                <c:pt idx="60">
                  <c:v>44258</c:v>
                </c:pt>
                <c:pt idx="61">
                  <c:v>44265</c:v>
                </c:pt>
                <c:pt idx="62">
                  <c:v>44272</c:v>
                </c:pt>
                <c:pt idx="63">
                  <c:v>44279</c:v>
                </c:pt>
                <c:pt idx="64">
                  <c:v>44286</c:v>
                </c:pt>
                <c:pt idx="65">
                  <c:v>44293</c:v>
                </c:pt>
                <c:pt idx="66">
                  <c:v>44300</c:v>
                </c:pt>
                <c:pt idx="67">
                  <c:v>44307</c:v>
                </c:pt>
                <c:pt idx="68">
                  <c:v>44314</c:v>
                </c:pt>
                <c:pt idx="69">
                  <c:v>44321</c:v>
                </c:pt>
                <c:pt idx="70">
                  <c:v>44328</c:v>
                </c:pt>
                <c:pt idx="71">
                  <c:v>44335</c:v>
                </c:pt>
                <c:pt idx="72">
                  <c:v>44342</c:v>
                </c:pt>
                <c:pt idx="73">
                  <c:v>44349</c:v>
                </c:pt>
                <c:pt idx="74">
                  <c:v>44356</c:v>
                </c:pt>
                <c:pt idx="75">
                  <c:v>44363</c:v>
                </c:pt>
                <c:pt idx="76">
                  <c:v>44370</c:v>
                </c:pt>
                <c:pt idx="77">
                  <c:v>44377</c:v>
                </c:pt>
                <c:pt idx="78">
                  <c:v>44384</c:v>
                </c:pt>
                <c:pt idx="79">
                  <c:v>44391</c:v>
                </c:pt>
                <c:pt idx="80">
                  <c:v>44398</c:v>
                </c:pt>
                <c:pt idx="81">
                  <c:v>44405</c:v>
                </c:pt>
                <c:pt idx="82">
                  <c:v>44412</c:v>
                </c:pt>
                <c:pt idx="83">
                  <c:v>44419</c:v>
                </c:pt>
                <c:pt idx="84">
                  <c:v>44426</c:v>
                </c:pt>
                <c:pt idx="85">
                  <c:v>44433</c:v>
                </c:pt>
                <c:pt idx="86">
                  <c:v>44440</c:v>
                </c:pt>
                <c:pt idx="87">
                  <c:v>44447</c:v>
                </c:pt>
                <c:pt idx="88">
                  <c:v>44454</c:v>
                </c:pt>
                <c:pt idx="89">
                  <c:v>44461</c:v>
                </c:pt>
                <c:pt idx="90">
                  <c:v>44468</c:v>
                </c:pt>
                <c:pt idx="91">
                  <c:v>44475</c:v>
                </c:pt>
                <c:pt idx="92">
                  <c:v>44482</c:v>
                </c:pt>
                <c:pt idx="93">
                  <c:v>44489</c:v>
                </c:pt>
              </c:numCache>
            </c:numRef>
          </c:cat>
          <c:val>
            <c:numRef>
              <c:f>Sheet3!$G$2:$G$95</c:f>
              <c:numCache>
                <c:formatCode>General</c:formatCode>
                <c:ptCount val="94"/>
                <c:pt idx="0">
                  <c:v>158225000000</c:v>
                </c:pt>
                <c:pt idx="1">
                  <c:v>104150000000</c:v>
                </c:pt>
                <c:pt idx="2">
                  <c:v>105140000000</c:v>
                </c:pt>
                <c:pt idx="3">
                  <c:v>100955000000</c:v>
                </c:pt>
                <c:pt idx="4">
                  <c:v>102345000000</c:v>
                </c:pt>
                <c:pt idx="5">
                  <c:v>97960000000</c:v>
                </c:pt>
                <c:pt idx="6">
                  <c:v>97195000000</c:v>
                </c:pt>
                <c:pt idx="7">
                  <c:v>88585000000</c:v>
                </c:pt>
                <c:pt idx="8">
                  <c:v>102540000000</c:v>
                </c:pt>
                <c:pt idx="9">
                  <c:v>105690000000</c:v>
                </c:pt>
                <c:pt idx="10">
                  <c:v>98713000000</c:v>
                </c:pt>
                <c:pt idx="11">
                  <c:v>101885000000</c:v>
                </c:pt>
                <c:pt idx="12">
                  <c:v>103675000000</c:v>
                </c:pt>
                <c:pt idx="13">
                  <c:v>100150000000</c:v>
                </c:pt>
                <c:pt idx="14">
                  <c:v>94700000000</c:v>
                </c:pt>
                <c:pt idx="15">
                  <c:v>88000000000</c:v>
                </c:pt>
                <c:pt idx="16">
                  <c:v>92145000000</c:v>
                </c:pt>
                <c:pt idx="17">
                  <c:v>102375000000</c:v>
                </c:pt>
                <c:pt idx="18">
                  <c:v>88100000000</c:v>
                </c:pt>
                <c:pt idx="19">
                  <c:v>87985000000</c:v>
                </c:pt>
                <c:pt idx="20">
                  <c:v>84280000000</c:v>
                </c:pt>
                <c:pt idx="21">
                  <c:v>82480000000</c:v>
                </c:pt>
                <c:pt idx="22">
                  <c:v>83330000000</c:v>
                </c:pt>
                <c:pt idx="23">
                  <c:v>82605000000</c:v>
                </c:pt>
                <c:pt idx="24">
                  <c:v>93080000000</c:v>
                </c:pt>
                <c:pt idx="25">
                  <c:v>98205000000</c:v>
                </c:pt>
                <c:pt idx="26">
                  <c:v>87980000000</c:v>
                </c:pt>
                <c:pt idx="27">
                  <c:v>82430000000</c:v>
                </c:pt>
                <c:pt idx="28">
                  <c:v>77325000000</c:v>
                </c:pt>
                <c:pt idx="29">
                  <c:v>81300000000</c:v>
                </c:pt>
                <c:pt idx="30">
                  <c:v>84300000000</c:v>
                </c:pt>
                <c:pt idx="31">
                  <c:v>88300000000</c:v>
                </c:pt>
                <c:pt idx="32">
                  <c:v>84575000000</c:v>
                </c:pt>
                <c:pt idx="33">
                  <c:v>80600000000</c:v>
                </c:pt>
                <c:pt idx="34">
                  <c:v>95400000000</c:v>
                </c:pt>
                <c:pt idx="35">
                  <c:v>108330000000</c:v>
                </c:pt>
                <c:pt idx="36">
                  <c:v>100915000000</c:v>
                </c:pt>
                <c:pt idx="37">
                  <c:v>96725000000</c:v>
                </c:pt>
                <c:pt idx="38">
                  <c:v>104940000000</c:v>
                </c:pt>
                <c:pt idx="39">
                  <c:v>93400000000</c:v>
                </c:pt>
                <c:pt idx="40">
                  <c:v>103350000000</c:v>
                </c:pt>
                <c:pt idx="41">
                  <c:v>103900000000</c:v>
                </c:pt>
                <c:pt idx="42">
                  <c:v>102490000000</c:v>
                </c:pt>
                <c:pt idx="43">
                  <c:v>117825000000</c:v>
                </c:pt>
                <c:pt idx="44">
                  <c:v>127975000000</c:v>
                </c:pt>
                <c:pt idx="45">
                  <c:v>115145000000</c:v>
                </c:pt>
                <c:pt idx="46">
                  <c:v>132095000000</c:v>
                </c:pt>
                <c:pt idx="47">
                  <c:v>135645000000</c:v>
                </c:pt>
                <c:pt idx="48">
                  <c:v>146060000000</c:v>
                </c:pt>
                <c:pt idx="49">
                  <c:v>144217000000</c:v>
                </c:pt>
                <c:pt idx="50">
                  <c:v>156062000000</c:v>
                </c:pt>
                <c:pt idx="51">
                  <c:v>155415000000</c:v>
                </c:pt>
                <c:pt idx="52">
                  <c:v>117810000000</c:v>
                </c:pt>
                <c:pt idx="53">
                  <c:v>153735000000</c:v>
                </c:pt>
                <c:pt idx="54">
                  <c:v>137245000000</c:v>
                </c:pt>
                <c:pt idx="55">
                  <c:v>131035000000</c:v>
                </c:pt>
                <c:pt idx="56">
                  <c:v>119555000000</c:v>
                </c:pt>
                <c:pt idx="57">
                  <c:v>127975000000</c:v>
                </c:pt>
                <c:pt idx="58">
                  <c:v>114170000000</c:v>
                </c:pt>
                <c:pt idx="59">
                  <c:v>100320000000</c:v>
                </c:pt>
                <c:pt idx="60">
                  <c:v>99320000000</c:v>
                </c:pt>
                <c:pt idx="61">
                  <c:v>109920000000</c:v>
                </c:pt>
                <c:pt idx="62">
                  <c:v>117795000000</c:v>
                </c:pt>
                <c:pt idx="63">
                  <c:v>94295000000</c:v>
                </c:pt>
                <c:pt idx="64">
                  <c:v>83455000000</c:v>
                </c:pt>
                <c:pt idx="65">
                  <c:v>94770000000</c:v>
                </c:pt>
                <c:pt idx="66">
                  <c:v>100245000000</c:v>
                </c:pt>
                <c:pt idx="67">
                  <c:v>113130000000</c:v>
                </c:pt>
                <c:pt idx="68">
                  <c:v>97575000000</c:v>
                </c:pt>
                <c:pt idx="69">
                  <c:v>92525000000</c:v>
                </c:pt>
                <c:pt idx="70">
                  <c:v>90850000000</c:v>
                </c:pt>
                <c:pt idx="71">
                  <c:v>91250000000</c:v>
                </c:pt>
                <c:pt idx="72">
                  <c:v>102379000000</c:v>
                </c:pt>
                <c:pt idx="73">
                  <c:v>89235000000</c:v>
                </c:pt>
                <c:pt idx="74">
                  <c:v>93025000000</c:v>
                </c:pt>
                <c:pt idx="75">
                  <c:v>98350000000</c:v>
                </c:pt>
                <c:pt idx="76">
                  <c:v>93950000000</c:v>
                </c:pt>
                <c:pt idx="77">
                  <c:v>86051000000</c:v>
                </c:pt>
                <c:pt idx="78">
                  <c:v>98580000000</c:v>
                </c:pt>
                <c:pt idx="79">
                  <c:v>96570000000</c:v>
                </c:pt>
                <c:pt idx="80">
                  <c:v>74331000000</c:v>
                </c:pt>
                <c:pt idx="81">
                  <c:v>97256000000</c:v>
                </c:pt>
                <c:pt idx="82">
                  <c:v>95926000000</c:v>
                </c:pt>
                <c:pt idx="83">
                  <c:v>83621000000</c:v>
                </c:pt>
                <c:pt idx="84">
                  <c:v>82280000000</c:v>
                </c:pt>
                <c:pt idx="85">
                  <c:v>109477000000</c:v>
                </c:pt>
                <c:pt idx="86">
                  <c:v>107790000000</c:v>
                </c:pt>
                <c:pt idx="87">
                  <c:v>101610000000</c:v>
                </c:pt>
                <c:pt idx="88">
                  <c:v>93354000000</c:v>
                </c:pt>
                <c:pt idx="89">
                  <c:v>92270000000</c:v>
                </c:pt>
                <c:pt idx="90">
                  <c:v>117485000000</c:v>
                </c:pt>
                <c:pt idx="91">
                  <c:v>99466000000</c:v>
                </c:pt>
                <c:pt idx="92">
                  <c:v>94451000000</c:v>
                </c:pt>
                <c:pt idx="93">
                  <c:v>84201000000</c:v>
                </c:pt>
              </c:numCache>
            </c:numRef>
          </c:val>
          <c:extLst>
            <c:ext xmlns:c16="http://schemas.microsoft.com/office/drawing/2014/chart" uri="{C3380CC4-5D6E-409C-BE32-E72D297353CC}">
              <c16:uniqueId val="{00000001-0AD6-41EC-AA3A-94E3CB259038}"/>
            </c:ext>
          </c:extLst>
        </c:ser>
        <c:ser>
          <c:idx val="3"/>
          <c:order val="2"/>
          <c:spPr>
            <a:solidFill>
              <a:srgbClr val="54A136"/>
            </a:solidFill>
            <a:ln w="12700">
              <a:noFill/>
            </a:ln>
          </c:spPr>
          <c:cat>
            <c:numRef>
              <c:f>Sheet3!$A$2:$A$95</c:f>
              <c:numCache>
                <c:formatCode>d\-mmm\-yy</c:formatCode>
                <c:ptCount val="94"/>
                <c:pt idx="0">
                  <c:v>43817</c:v>
                </c:pt>
                <c:pt idx="1">
                  <c:v>43838</c:v>
                </c:pt>
                <c:pt idx="2">
                  <c:v>43845</c:v>
                </c:pt>
                <c:pt idx="3">
                  <c:v>43852</c:v>
                </c:pt>
                <c:pt idx="4">
                  <c:v>43859</c:v>
                </c:pt>
                <c:pt idx="5">
                  <c:v>43866</c:v>
                </c:pt>
                <c:pt idx="6">
                  <c:v>43873</c:v>
                </c:pt>
                <c:pt idx="7">
                  <c:v>43880</c:v>
                </c:pt>
                <c:pt idx="8">
                  <c:v>43887</c:v>
                </c:pt>
                <c:pt idx="9">
                  <c:v>43894</c:v>
                </c:pt>
                <c:pt idx="10">
                  <c:v>43901</c:v>
                </c:pt>
                <c:pt idx="11">
                  <c:v>43908</c:v>
                </c:pt>
                <c:pt idx="12">
                  <c:v>43915</c:v>
                </c:pt>
                <c:pt idx="13">
                  <c:v>43922</c:v>
                </c:pt>
                <c:pt idx="14">
                  <c:v>43929</c:v>
                </c:pt>
                <c:pt idx="15">
                  <c:v>43936</c:v>
                </c:pt>
                <c:pt idx="16">
                  <c:v>43943</c:v>
                </c:pt>
                <c:pt idx="17">
                  <c:v>43950</c:v>
                </c:pt>
                <c:pt idx="18">
                  <c:v>43957</c:v>
                </c:pt>
                <c:pt idx="19">
                  <c:v>43964</c:v>
                </c:pt>
                <c:pt idx="20">
                  <c:v>43971</c:v>
                </c:pt>
                <c:pt idx="21">
                  <c:v>43978</c:v>
                </c:pt>
                <c:pt idx="22">
                  <c:v>43985</c:v>
                </c:pt>
                <c:pt idx="23">
                  <c:v>43992</c:v>
                </c:pt>
                <c:pt idx="24">
                  <c:v>43999</c:v>
                </c:pt>
                <c:pt idx="25">
                  <c:v>44006</c:v>
                </c:pt>
                <c:pt idx="26">
                  <c:v>44013</c:v>
                </c:pt>
                <c:pt idx="27">
                  <c:v>44020</c:v>
                </c:pt>
                <c:pt idx="28">
                  <c:v>44027</c:v>
                </c:pt>
                <c:pt idx="29">
                  <c:v>44034</c:v>
                </c:pt>
                <c:pt idx="30">
                  <c:v>44041</c:v>
                </c:pt>
                <c:pt idx="31">
                  <c:v>44048</c:v>
                </c:pt>
                <c:pt idx="32">
                  <c:v>44055</c:v>
                </c:pt>
                <c:pt idx="33">
                  <c:v>44062</c:v>
                </c:pt>
                <c:pt idx="34">
                  <c:v>44069</c:v>
                </c:pt>
                <c:pt idx="35">
                  <c:v>44076</c:v>
                </c:pt>
                <c:pt idx="36">
                  <c:v>44083</c:v>
                </c:pt>
                <c:pt idx="37">
                  <c:v>44090</c:v>
                </c:pt>
                <c:pt idx="38">
                  <c:v>44097</c:v>
                </c:pt>
                <c:pt idx="39">
                  <c:v>44104</c:v>
                </c:pt>
                <c:pt idx="40">
                  <c:v>44111</c:v>
                </c:pt>
                <c:pt idx="41">
                  <c:v>44118</c:v>
                </c:pt>
                <c:pt idx="42">
                  <c:v>44125</c:v>
                </c:pt>
                <c:pt idx="43">
                  <c:v>44132</c:v>
                </c:pt>
                <c:pt idx="44">
                  <c:v>44139</c:v>
                </c:pt>
                <c:pt idx="45">
                  <c:v>44153</c:v>
                </c:pt>
                <c:pt idx="46">
                  <c:v>44160</c:v>
                </c:pt>
                <c:pt idx="47">
                  <c:v>44167</c:v>
                </c:pt>
                <c:pt idx="48">
                  <c:v>44174</c:v>
                </c:pt>
                <c:pt idx="49">
                  <c:v>44181</c:v>
                </c:pt>
                <c:pt idx="50">
                  <c:v>44188</c:v>
                </c:pt>
                <c:pt idx="51">
                  <c:v>44195</c:v>
                </c:pt>
                <c:pt idx="52">
                  <c:v>44202</c:v>
                </c:pt>
                <c:pt idx="53">
                  <c:v>44209</c:v>
                </c:pt>
                <c:pt idx="54">
                  <c:v>44216</c:v>
                </c:pt>
                <c:pt idx="55">
                  <c:v>44223</c:v>
                </c:pt>
                <c:pt idx="56">
                  <c:v>44230</c:v>
                </c:pt>
                <c:pt idx="57">
                  <c:v>44237</c:v>
                </c:pt>
                <c:pt idx="58">
                  <c:v>44244</c:v>
                </c:pt>
                <c:pt idx="59">
                  <c:v>44251</c:v>
                </c:pt>
                <c:pt idx="60">
                  <c:v>44258</c:v>
                </c:pt>
                <c:pt idx="61">
                  <c:v>44265</c:v>
                </c:pt>
                <c:pt idx="62">
                  <c:v>44272</c:v>
                </c:pt>
                <c:pt idx="63">
                  <c:v>44279</c:v>
                </c:pt>
                <c:pt idx="64">
                  <c:v>44286</c:v>
                </c:pt>
                <c:pt idx="65">
                  <c:v>44293</c:v>
                </c:pt>
                <c:pt idx="66">
                  <c:v>44300</c:v>
                </c:pt>
                <c:pt idx="67">
                  <c:v>44307</c:v>
                </c:pt>
                <c:pt idx="68">
                  <c:v>44314</c:v>
                </c:pt>
                <c:pt idx="69">
                  <c:v>44321</c:v>
                </c:pt>
                <c:pt idx="70">
                  <c:v>44328</c:v>
                </c:pt>
                <c:pt idx="71">
                  <c:v>44335</c:v>
                </c:pt>
                <c:pt idx="72">
                  <c:v>44342</c:v>
                </c:pt>
                <c:pt idx="73">
                  <c:v>44349</c:v>
                </c:pt>
                <c:pt idx="74">
                  <c:v>44356</c:v>
                </c:pt>
                <c:pt idx="75">
                  <c:v>44363</c:v>
                </c:pt>
                <c:pt idx="76">
                  <c:v>44370</c:v>
                </c:pt>
                <c:pt idx="77">
                  <c:v>44377</c:v>
                </c:pt>
                <c:pt idx="78">
                  <c:v>44384</c:v>
                </c:pt>
                <c:pt idx="79">
                  <c:v>44391</c:v>
                </c:pt>
                <c:pt idx="80">
                  <c:v>44398</c:v>
                </c:pt>
                <c:pt idx="81">
                  <c:v>44405</c:v>
                </c:pt>
                <c:pt idx="82">
                  <c:v>44412</c:v>
                </c:pt>
                <c:pt idx="83">
                  <c:v>44419</c:v>
                </c:pt>
                <c:pt idx="84">
                  <c:v>44426</c:v>
                </c:pt>
                <c:pt idx="85">
                  <c:v>44433</c:v>
                </c:pt>
                <c:pt idx="86">
                  <c:v>44440</c:v>
                </c:pt>
                <c:pt idx="87">
                  <c:v>44447</c:v>
                </c:pt>
                <c:pt idx="88">
                  <c:v>44454</c:v>
                </c:pt>
                <c:pt idx="89">
                  <c:v>44461</c:v>
                </c:pt>
                <c:pt idx="90">
                  <c:v>44468</c:v>
                </c:pt>
                <c:pt idx="91">
                  <c:v>44475</c:v>
                </c:pt>
                <c:pt idx="92">
                  <c:v>44482</c:v>
                </c:pt>
                <c:pt idx="93">
                  <c:v>44489</c:v>
                </c:pt>
              </c:numCache>
            </c:numRef>
          </c:cat>
          <c:val>
            <c:numRef>
              <c:f>Sheet3!$H$2:$H$95</c:f>
              <c:numCache>
                <c:formatCode>General</c:formatCode>
                <c:ptCount val="94"/>
                <c:pt idx="0">
                  <c:v>1307089635152.1399</c:v>
                </c:pt>
                <c:pt idx="1">
                  <c:v>1314645439926.53</c:v>
                </c:pt>
                <c:pt idx="2">
                  <c:v>1312169147248.6599</c:v>
                </c:pt>
                <c:pt idx="3">
                  <c:v>1313846007200.99</c:v>
                </c:pt>
                <c:pt idx="4">
                  <c:v>1322616390336.72</c:v>
                </c:pt>
                <c:pt idx="5">
                  <c:v>1369864718049.9299</c:v>
                </c:pt>
                <c:pt idx="6">
                  <c:v>1350964981026.0601</c:v>
                </c:pt>
                <c:pt idx="7">
                  <c:v>1387771670983.26</c:v>
                </c:pt>
                <c:pt idx="8">
                  <c:v>1364843481669.7</c:v>
                </c:pt>
                <c:pt idx="9">
                  <c:v>1467181703661.1899</c:v>
                </c:pt>
                <c:pt idx="10">
                  <c:v>1552989486389.29</c:v>
                </c:pt>
                <c:pt idx="11">
                  <c:v>1624391488011.6799</c:v>
                </c:pt>
                <c:pt idx="12">
                  <c:v>1617860494922.8</c:v>
                </c:pt>
                <c:pt idx="13">
                  <c:v>1507069006759.28</c:v>
                </c:pt>
                <c:pt idx="14">
                  <c:v>1412918018367.6899</c:v>
                </c:pt>
                <c:pt idx="15">
                  <c:v>1377767279816.04</c:v>
                </c:pt>
                <c:pt idx="16">
                  <c:v>1335243748502.8501</c:v>
                </c:pt>
                <c:pt idx="17">
                  <c:v>1323942105718.1399</c:v>
                </c:pt>
                <c:pt idx="18">
                  <c:v>1331175911906.29</c:v>
                </c:pt>
                <c:pt idx="19">
                  <c:v>1298861720788.75</c:v>
                </c:pt>
                <c:pt idx="20">
                  <c:v>1289534542121.6599</c:v>
                </c:pt>
                <c:pt idx="21">
                  <c:v>1290270555257.74</c:v>
                </c:pt>
                <c:pt idx="22">
                  <c:v>1317873473268.4199</c:v>
                </c:pt>
                <c:pt idx="23">
                  <c:v>1277371293266.4199</c:v>
                </c:pt>
                <c:pt idx="24">
                  <c:v>1244649877757.55</c:v>
                </c:pt>
                <c:pt idx="25">
                  <c:v>1209738498849.8899</c:v>
                </c:pt>
                <c:pt idx="26">
                  <c:v>1230136055168.3999</c:v>
                </c:pt>
                <c:pt idx="27">
                  <c:v>1202748965547.05</c:v>
                </c:pt>
                <c:pt idx="28">
                  <c:v>1213224478520.8101</c:v>
                </c:pt>
                <c:pt idx="29">
                  <c:v>1225106578521.1399</c:v>
                </c:pt>
                <c:pt idx="30">
                  <c:v>1204355938492.1299</c:v>
                </c:pt>
                <c:pt idx="31">
                  <c:v>1246932481476.3101</c:v>
                </c:pt>
                <c:pt idx="32">
                  <c:v>1229243426707.6201</c:v>
                </c:pt>
                <c:pt idx="33">
                  <c:v>1242089016726.2</c:v>
                </c:pt>
                <c:pt idx="34">
                  <c:v>1233750290768.53</c:v>
                </c:pt>
                <c:pt idx="35">
                  <c:v>1253358022105.3501</c:v>
                </c:pt>
                <c:pt idx="36">
                  <c:v>1246097518109.0801</c:v>
                </c:pt>
                <c:pt idx="37">
                  <c:v>1231119138555.3501</c:v>
                </c:pt>
                <c:pt idx="38">
                  <c:v>1263596207806.1399</c:v>
                </c:pt>
                <c:pt idx="39">
                  <c:v>1250300119506.9099</c:v>
                </c:pt>
                <c:pt idx="40">
                  <c:v>1269356881241.22</c:v>
                </c:pt>
                <c:pt idx="41">
                  <c:v>1214670596269.8101</c:v>
                </c:pt>
                <c:pt idx="42">
                  <c:v>1216929544175.97</c:v>
                </c:pt>
                <c:pt idx="43">
                  <c:v>1200946791575.5901</c:v>
                </c:pt>
                <c:pt idx="44">
                  <c:v>1220466796431.8601</c:v>
                </c:pt>
                <c:pt idx="45">
                  <c:v>1245817386700.98</c:v>
                </c:pt>
                <c:pt idx="46">
                  <c:v>1221476532891.1599</c:v>
                </c:pt>
                <c:pt idx="47">
                  <c:v>1252928143712.6899</c:v>
                </c:pt>
                <c:pt idx="48">
                  <c:v>1250416618153.1201</c:v>
                </c:pt>
                <c:pt idx="49">
                  <c:v>1254423601593.3701</c:v>
                </c:pt>
                <c:pt idx="50">
                  <c:v>1264869882416.5801</c:v>
                </c:pt>
                <c:pt idx="51">
                  <c:v>1274452730603.8501</c:v>
                </c:pt>
                <c:pt idx="52">
                  <c:v>1326888566064.4199</c:v>
                </c:pt>
                <c:pt idx="53">
                  <c:v>1288126952675.1899</c:v>
                </c:pt>
                <c:pt idx="54">
                  <c:v>1257268529104.25</c:v>
                </c:pt>
                <c:pt idx="55">
                  <c:v>1230127990017.5701</c:v>
                </c:pt>
                <c:pt idx="56">
                  <c:v>1256505726111.9299</c:v>
                </c:pt>
                <c:pt idx="57">
                  <c:v>1234176627913.21</c:v>
                </c:pt>
                <c:pt idx="58">
                  <c:v>1211410149371.8701</c:v>
                </c:pt>
                <c:pt idx="59">
                  <c:v>1171748290591.28</c:v>
                </c:pt>
                <c:pt idx="60">
                  <c:v>1225149272832.1299</c:v>
                </c:pt>
                <c:pt idx="61">
                  <c:v>1195534578702.51</c:v>
                </c:pt>
                <c:pt idx="62">
                  <c:v>1169708830319.26</c:v>
                </c:pt>
                <c:pt idx="63">
                  <c:v>1175646357405.3201</c:v>
                </c:pt>
                <c:pt idx="64">
                  <c:v>1225812233969.8601</c:v>
                </c:pt>
                <c:pt idx="65">
                  <c:v>1220482739391.5601</c:v>
                </c:pt>
                <c:pt idx="66">
                  <c:v>1194384256282.1399</c:v>
                </c:pt>
                <c:pt idx="67">
                  <c:v>1170789770111.74</c:v>
                </c:pt>
                <c:pt idx="68">
                  <c:v>1169798603673.8701</c:v>
                </c:pt>
                <c:pt idx="69">
                  <c:v>1187213098581.29</c:v>
                </c:pt>
                <c:pt idx="70">
                  <c:v>1162028529808.97</c:v>
                </c:pt>
                <c:pt idx="71">
                  <c:v>1163293936877.49</c:v>
                </c:pt>
                <c:pt idx="72">
                  <c:v>1164925408053.1699</c:v>
                </c:pt>
                <c:pt idx="73">
                  <c:v>1193393474244.6699</c:v>
                </c:pt>
                <c:pt idx="74">
                  <c:v>1186438524303.0801</c:v>
                </c:pt>
                <c:pt idx="75">
                  <c:v>1205769284946.02</c:v>
                </c:pt>
                <c:pt idx="76">
                  <c:v>1170104893648.1499</c:v>
                </c:pt>
                <c:pt idx="77">
                  <c:v>1175440776889.8</c:v>
                </c:pt>
                <c:pt idx="78">
                  <c:v>1151255815300.46</c:v>
                </c:pt>
                <c:pt idx="79">
                  <c:v>1155364053128.6001</c:v>
                </c:pt>
                <c:pt idx="80">
                  <c:v>1151245443718.47</c:v>
                </c:pt>
                <c:pt idx="81">
                  <c:v>1120572674473.03</c:v>
                </c:pt>
                <c:pt idx="82">
                  <c:v>1163174612686.4199</c:v>
                </c:pt>
                <c:pt idx="83">
                  <c:v>1153455985548.1201</c:v>
                </c:pt>
                <c:pt idx="84">
                  <c:v>1188486214535.6599</c:v>
                </c:pt>
                <c:pt idx="85">
                  <c:v>1143294901347.0801</c:v>
                </c:pt>
                <c:pt idx="86">
                  <c:v>1180118451328.5901</c:v>
                </c:pt>
                <c:pt idx="87">
                  <c:v>1156636861404.22</c:v>
                </c:pt>
                <c:pt idx="88">
                  <c:v>1159376947015.6101</c:v>
                </c:pt>
                <c:pt idx="89">
                  <c:v>1204254251649.95</c:v>
                </c:pt>
                <c:pt idx="90">
                  <c:v>1216280151239.21</c:v>
                </c:pt>
                <c:pt idx="91">
                  <c:v>1230168378018.04</c:v>
                </c:pt>
                <c:pt idx="92">
                  <c:v>1239269237013.3899</c:v>
                </c:pt>
                <c:pt idx="93">
                  <c:v>1265485808653.74</c:v>
                </c:pt>
              </c:numCache>
            </c:numRef>
          </c:val>
          <c:extLst>
            <c:ext xmlns:c16="http://schemas.microsoft.com/office/drawing/2014/chart" uri="{C3380CC4-5D6E-409C-BE32-E72D297353CC}">
              <c16:uniqueId val="{00000002-0AD6-41EC-AA3A-94E3CB259038}"/>
            </c:ext>
          </c:extLst>
        </c:ser>
        <c:dLbls>
          <c:showLegendKey val="0"/>
          <c:showVal val="0"/>
          <c:showCatName val="0"/>
          <c:showSerName val="0"/>
          <c:showPercent val="0"/>
          <c:showBubbleSize val="0"/>
        </c:dLbls>
        <c:axId val="339014232"/>
        <c:axId val="338636544"/>
      </c:areaChart>
      <c:dateAx>
        <c:axId val="339014232"/>
        <c:scaling>
          <c:orientation val="minMax"/>
        </c:scaling>
        <c:delete val="0"/>
        <c:axPos val="b"/>
        <c:numFmt formatCode="mmm\&#10;yyyy" sourceLinked="0"/>
        <c:majorTickMark val="out"/>
        <c:minorTickMark val="none"/>
        <c:tickLblPos val="low"/>
        <c:spPr>
          <a:ln w="6350">
            <a:solidFill>
              <a:srgbClr val="000000"/>
            </a:solidFill>
          </a:ln>
        </c:spPr>
        <c:txPr>
          <a:bodyPr/>
          <a:lstStyle/>
          <a:p>
            <a:pPr>
              <a:defRPr sz="800"/>
            </a:pPr>
            <a:endParaRPr lang="en-US"/>
          </a:p>
        </c:txPr>
        <c:crossAx val="338636544"/>
        <c:crossesAt val="0"/>
        <c:auto val="0"/>
        <c:lblOffset val="100"/>
        <c:baseTimeUnit val="days"/>
        <c:majorUnit val="3"/>
        <c:majorTimeUnit val="months"/>
      </c:dateAx>
      <c:valAx>
        <c:axId val="338636544"/>
        <c:scaling>
          <c:orientation val="minMax"/>
          <c:max val="2500000000000"/>
        </c:scaling>
        <c:delete val="0"/>
        <c:axPos val="l"/>
        <c:numFmt formatCode="#,##0" sourceLinked="0"/>
        <c:majorTickMark val="in"/>
        <c:minorTickMark val="none"/>
        <c:tickLblPos val="nextTo"/>
        <c:spPr>
          <a:ln w="6350">
            <a:solidFill>
              <a:srgbClr val="000000"/>
            </a:solidFill>
          </a:ln>
        </c:spPr>
        <c:txPr>
          <a:bodyPr/>
          <a:lstStyle/>
          <a:p>
            <a:pPr>
              <a:defRPr sz="800"/>
            </a:pPr>
            <a:endParaRPr lang="en-US"/>
          </a:p>
        </c:txPr>
        <c:crossAx val="339014232"/>
        <c:crosses val="autoZero"/>
        <c:crossBetween val="midCat"/>
        <c:dispUnits>
          <c:builtInUnit val="billions"/>
        </c:dispUnits>
      </c:valAx>
      <c:spPr>
        <a:noFill/>
        <a:ln>
          <a:noFill/>
        </a:ln>
      </c:spPr>
    </c:plotArea>
    <c:plotVisOnly val="1"/>
    <c:dispBlanksAs val="gap"/>
    <c:showDLblsOverMax val="0"/>
  </c:chart>
  <c:spPr>
    <a:noFill/>
    <a:ln w="3175">
      <a:noFill/>
    </a:ln>
  </c:spPr>
  <c:txPr>
    <a:bodyPr/>
    <a:lstStyle/>
    <a:p>
      <a:pPr>
        <a:defRPr>
          <a:latin typeface="Calibri" panose="020F0502020204030204" pitchFamily="34" charset="0"/>
          <a:cs typeface="Calibri" panose="020F0502020204030204" pitchFamily="34"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9232261592300962"/>
          <c:y val="0.23003533584506447"/>
          <c:w val="0.64865201224846891"/>
          <c:h val="0.58089427107180691"/>
        </c:manualLayout>
      </c:layout>
      <c:barChart>
        <c:barDir val="bar"/>
        <c:grouping val="clustered"/>
        <c:varyColors val="0"/>
        <c:ser>
          <c:idx val="0"/>
          <c:order val="0"/>
          <c:spPr>
            <a:solidFill>
              <a:srgbClr val="001871"/>
            </a:solidFill>
          </c:spPr>
          <c:invertIfNegative val="0"/>
          <c:dPt>
            <c:idx val="1"/>
            <c:invertIfNegative val="0"/>
            <c:bubble3D val="0"/>
            <c:extLst>
              <c:ext xmlns:c16="http://schemas.microsoft.com/office/drawing/2014/chart" uri="{C3380CC4-5D6E-409C-BE32-E72D297353CC}">
                <c16:uniqueId val="{00000000-B031-4242-968F-FFC447CFA511}"/>
              </c:ext>
            </c:extLst>
          </c:dPt>
          <c:cat>
            <c:strRef>
              <c:f>[fr2004_ucbr_pivot.xlsx]Sheet1!$B$26:$B$33</c:f>
              <c:strCache>
                <c:ptCount val="8"/>
                <c:pt idx="0">
                  <c:v>TIPS</c:v>
                </c:pt>
                <c:pt idx="1">
                  <c:v>Treasuries excluding TIPS</c:v>
                </c:pt>
                <c:pt idx="2">
                  <c:v>Agency excluding MBS</c:v>
                </c:pt>
                <c:pt idx="3">
                  <c:v>Agency CMBS</c:v>
                </c:pt>
                <c:pt idx="4">
                  <c:v>Agency RMBS</c:v>
                </c:pt>
                <c:pt idx="5">
                  <c:v>ABS</c:v>
                </c:pt>
                <c:pt idx="6">
                  <c:v>Corporate Debt</c:v>
                </c:pt>
                <c:pt idx="7">
                  <c:v>Other</c:v>
                </c:pt>
              </c:strCache>
            </c:strRef>
          </c:cat>
          <c:val>
            <c:numRef>
              <c:f>[fr2004_ucbr_pivot.xlsx]Sheet1!$C$26:$C$33</c:f>
              <c:numCache>
                <c:formatCode>General</c:formatCode>
                <c:ptCount val="8"/>
                <c:pt idx="0">
                  <c:v>0.46059263902662106</c:v>
                </c:pt>
                <c:pt idx="1">
                  <c:v>0.4731390742285238</c:v>
                </c:pt>
                <c:pt idx="2">
                  <c:v>3.8236441669918068E-2</c:v>
                </c:pt>
                <c:pt idx="3">
                  <c:v>0</c:v>
                </c:pt>
                <c:pt idx="4">
                  <c:v>4.4627200180046699E-2</c:v>
                </c:pt>
                <c:pt idx="5">
                  <c:v>0.22304223042230423</c:v>
                </c:pt>
                <c:pt idx="6">
                  <c:v>0.24544250545341229</c:v>
                </c:pt>
                <c:pt idx="7">
                  <c:v>0.1303768557289684</c:v>
                </c:pt>
              </c:numCache>
            </c:numRef>
          </c:val>
          <c:extLst>
            <c:ext xmlns:c16="http://schemas.microsoft.com/office/drawing/2014/chart" uri="{C3380CC4-5D6E-409C-BE32-E72D297353CC}">
              <c16:uniqueId val="{00000001-B031-4242-968F-FFC447CFA511}"/>
            </c:ext>
          </c:extLst>
        </c:ser>
        <c:ser>
          <c:idx val="1"/>
          <c:order val="1"/>
          <c:spPr>
            <a:solidFill>
              <a:srgbClr val="5C88DA"/>
            </a:solidFill>
          </c:spPr>
          <c:invertIfNegative val="0"/>
          <c:cat>
            <c:strRef>
              <c:f>[fr2004_ucbr_pivot.xlsx]Sheet1!$B$26:$B$33</c:f>
              <c:strCache>
                <c:ptCount val="8"/>
                <c:pt idx="0">
                  <c:v>TIPS</c:v>
                </c:pt>
                <c:pt idx="1">
                  <c:v>Treasuries excluding TIPS</c:v>
                </c:pt>
                <c:pt idx="2">
                  <c:v>Agency excluding MBS</c:v>
                </c:pt>
                <c:pt idx="3">
                  <c:v>Agency CMBS</c:v>
                </c:pt>
                <c:pt idx="4">
                  <c:v>Agency RMBS</c:v>
                </c:pt>
                <c:pt idx="5">
                  <c:v>ABS</c:v>
                </c:pt>
                <c:pt idx="6">
                  <c:v>Corporate Debt</c:v>
                </c:pt>
                <c:pt idx="7">
                  <c:v>Other</c:v>
                </c:pt>
              </c:strCache>
            </c:strRef>
          </c:cat>
          <c:val>
            <c:numRef>
              <c:f>[fr2004_ucbr_pivot.xlsx]Sheet1!$D$26:$D$33</c:f>
              <c:numCache>
                <c:formatCode>General</c:formatCode>
                <c:ptCount val="8"/>
                <c:pt idx="0">
                  <c:v>0.8558700941289088</c:v>
                </c:pt>
                <c:pt idx="1">
                  <c:v>0.56846575324784288</c:v>
                </c:pt>
                <c:pt idx="2">
                  <c:v>1</c:v>
                </c:pt>
                <c:pt idx="3">
                  <c:v>1</c:v>
                </c:pt>
                <c:pt idx="4">
                  <c:v>0.79991435526039001</c:v>
                </c:pt>
                <c:pt idx="5">
                  <c:v>1</c:v>
                </c:pt>
                <c:pt idx="6">
                  <c:v>0.88233995584988956</c:v>
                </c:pt>
                <c:pt idx="7">
                  <c:v>1</c:v>
                </c:pt>
              </c:numCache>
            </c:numRef>
          </c:val>
          <c:extLst>
            <c:ext xmlns:c16="http://schemas.microsoft.com/office/drawing/2014/chart" uri="{C3380CC4-5D6E-409C-BE32-E72D297353CC}">
              <c16:uniqueId val="{00000002-B031-4242-968F-FFC447CFA511}"/>
            </c:ext>
          </c:extLst>
        </c:ser>
        <c:dLbls>
          <c:showLegendKey val="0"/>
          <c:showVal val="0"/>
          <c:showCatName val="0"/>
          <c:showSerName val="0"/>
          <c:showPercent val="0"/>
          <c:showBubbleSize val="0"/>
        </c:dLbls>
        <c:gapWidth val="150"/>
        <c:axId val="476944688"/>
        <c:axId val="476944296"/>
      </c:barChart>
      <c:valAx>
        <c:axId val="476944296"/>
        <c:scaling>
          <c:orientation val="minMax"/>
          <c:max val="1"/>
        </c:scaling>
        <c:delete val="0"/>
        <c:axPos val="b"/>
        <c:majorGridlines>
          <c:spPr>
            <a:ln>
              <a:noFill/>
            </a:ln>
          </c:spPr>
        </c:majorGridlines>
        <c:numFmt formatCode="0.00%" sourceLinked="0"/>
        <c:majorTickMark val="in"/>
        <c:minorTickMark val="none"/>
        <c:tickLblPos val="nextTo"/>
        <c:spPr>
          <a:ln>
            <a:solidFill>
              <a:srgbClr val="000000"/>
            </a:solidFill>
          </a:ln>
        </c:spPr>
        <c:txPr>
          <a:bodyPr/>
          <a:lstStyle/>
          <a:p>
            <a:pPr>
              <a:defRPr sz="800">
                <a:latin typeface="Calibri" panose="020F0502020204030204" pitchFamily="34" charset="0"/>
              </a:defRPr>
            </a:pPr>
            <a:endParaRPr lang="en-US"/>
          </a:p>
        </c:txPr>
        <c:crossAx val="476944688"/>
        <c:crosses val="max"/>
        <c:crossBetween val="between"/>
      </c:valAx>
      <c:catAx>
        <c:axId val="476944688"/>
        <c:scaling>
          <c:orientation val="maxMin"/>
        </c:scaling>
        <c:delete val="0"/>
        <c:axPos val="l"/>
        <c:numFmt formatCode="General" sourceLinked="0"/>
        <c:majorTickMark val="out"/>
        <c:minorTickMark val="out"/>
        <c:tickLblPos val="low"/>
        <c:spPr>
          <a:ln>
            <a:solidFill>
              <a:srgbClr val="000000"/>
            </a:solidFill>
          </a:ln>
        </c:spPr>
        <c:txPr>
          <a:bodyPr/>
          <a:lstStyle/>
          <a:p>
            <a:pPr>
              <a:defRPr sz="800">
                <a:latin typeface="Calibri" panose="020F0502020204030204" pitchFamily="34" charset="0"/>
              </a:defRPr>
            </a:pPr>
            <a:endParaRPr lang="en-US"/>
          </a:p>
        </c:txPr>
        <c:crossAx val="476944296"/>
        <c:crosses val="autoZero"/>
        <c:auto val="0"/>
        <c:lblAlgn val="ctr"/>
        <c:lblOffset val="100"/>
        <c:tickLblSkip val="1"/>
        <c:tickMarkSkip val="2"/>
        <c:noMultiLvlLbl val="1"/>
      </c:catAx>
      <c:spPr>
        <a:noFill/>
        <a:ln>
          <a:noFill/>
        </a:ln>
      </c:spPr>
    </c:plotArea>
    <c:plotVisOnly val="1"/>
    <c:dispBlanksAs val="gap"/>
    <c:showDLblsOverMax val="0"/>
  </c:chart>
  <c:spPr>
    <a:noFill/>
    <a:ln>
      <a:noFill/>
    </a:ln>
  </c:sp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0.01587</cdr:x>
      <cdr:y>0.01521</cdr:y>
    </cdr:from>
    <cdr:to>
      <cdr:x>0.95404</cdr:x>
      <cdr:y>0.01684</cdr:y>
    </cdr:to>
    <cdr:cxnSp macro="">
      <cdr:nvCxnSpPr>
        <cdr:cNvPr id="21" name="Straight Arrow Connector 47">
          <a:extLst xmlns:a="http://schemas.openxmlformats.org/drawingml/2006/main">
            <a:ext uri="{FF2B5EF4-FFF2-40B4-BE49-F238E27FC236}">
              <a16:creationId xmlns:a16="http://schemas.microsoft.com/office/drawing/2014/main" id="{E35D6D89-807B-4CA1-8494-5D46D3844508}"/>
            </a:ext>
          </a:extLst>
        </cdr:cNvPr>
        <cdr:cNvCxnSpPr/>
      </cdr:nvCxnSpPr>
      <cdr:spPr>
        <a:xfrm xmlns:a="http://schemas.openxmlformats.org/drawingml/2006/main" flipV="1">
          <a:off x="43535" y="40342"/>
          <a:ext cx="2573599" cy="4314"/>
        </a:xfrm>
        <a:prstGeom xmlns:a="http://schemas.openxmlformats.org/drawingml/2006/main" prst="straightConnector1">
          <a:avLst/>
        </a:prstGeom>
        <a:ln xmlns:a="http://schemas.openxmlformats.org/drawingml/2006/main" w="12700">
          <a:solidFill>
            <a:srgbClr val="000000"/>
          </a:solidFill>
          <a:prstDash val="soli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0.01587</cdr:x>
      <cdr:y>0.02946</cdr:y>
    </cdr:from>
    <cdr:to>
      <cdr:x>0.93116</cdr:x>
      <cdr:y>0.10142</cdr:y>
    </cdr:to>
    <cdr:sp macro="" textlink="">
      <cdr:nvSpPr>
        <cdr:cNvPr id="22" name="Title">
          <a:extLst xmlns:a="http://schemas.openxmlformats.org/drawingml/2006/main">
            <a:ext uri="{FF2B5EF4-FFF2-40B4-BE49-F238E27FC236}">
              <a16:creationId xmlns:a16="http://schemas.microsoft.com/office/drawing/2014/main" id="{A8967AE1-6FBF-4968-B961-68776D1F274D}"/>
            </a:ext>
          </a:extLst>
        </cdr:cNvPr>
        <cdr:cNvSpPr txBox="1"/>
      </cdr:nvSpPr>
      <cdr:spPr>
        <a:xfrm xmlns:a="http://schemas.openxmlformats.org/drawingml/2006/main">
          <a:off x="67554" y="72537"/>
          <a:ext cx="3896109" cy="177181"/>
        </a:xfrm>
        <a:prstGeom xmlns:a="http://schemas.openxmlformats.org/drawingml/2006/main" prst="rect">
          <a:avLst/>
        </a:prstGeom>
      </cdr:spPr>
      <cdr:txBody>
        <a:bodyPr xmlns:a="http://schemas.openxmlformats.org/drawingml/2006/main" vertOverflow="clip" vert="horz" lIns="0" tIns="0" rIns="0" bIns="0" rtlCol="0">
          <a:noAutofit/>
        </a:bodyPr>
        <a:lstStyle xmlns:a="http://schemas.openxmlformats.org/drawingml/2006/main"/>
        <a:p xmlns:a="http://schemas.openxmlformats.org/drawingml/2006/main">
          <a:r>
            <a:rPr lang="en-US" sz="1200" b="1" dirty="0">
              <a:solidFill>
                <a:srgbClr val="001871"/>
              </a:solidFill>
              <a:latin typeface="Calibri" panose="020F0502020204030204" pitchFamily="34" charset="0"/>
              <a:cs typeface="Calibri" panose="020F0502020204030204" pitchFamily="34" charset="0"/>
            </a:rPr>
            <a:t>Hedge</a:t>
          </a:r>
          <a:r>
            <a:rPr lang="en-US" sz="1200" b="1" baseline="0" dirty="0">
              <a:solidFill>
                <a:srgbClr val="001871"/>
              </a:solidFill>
              <a:latin typeface="Calibri" panose="020F0502020204030204" pitchFamily="34" charset="0"/>
              <a:cs typeface="Calibri" panose="020F0502020204030204" pitchFamily="34" charset="0"/>
            </a:rPr>
            <a:t> Fund Repo Borrowing</a:t>
          </a:r>
          <a:br>
            <a:rPr lang="en-US" sz="1200" b="1" dirty="0">
              <a:solidFill>
                <a:srgbClr val="001871"/>
              </a:solidFill>
              <a:latin typeface="Calibri" panose="020F0502020204030204" pitchFamily="34" charset="0"/>
              <a:cs typeface="Calibri" panose="020F0502020204030204" pitchFamily="34" charset="0"/>
            </a:rPr>
          </a:br>
          <a:endParaRPr lang="en-US" sz="1200" b="0" dirty="0">
            <a:solidFill>
              <a:srgbClr val="001871"/>
            </a:solidFill>
            <a:latin typeface="Calibri" panose="020F0502020204030204" pitchFamily="34" charset="0"/>
            <a:cs typeface="Calibri" panose="020F0502020204030204" pitchFamily="34" charset="0"/>
          </a:endParaRPr>
        </a:p>
      </cdr:txBody>
    </cdr:sp>
  </cdr:relSizeAnchor>
  <cdr:relSizeAnchor xmlns:cdr="http://schemas.openxmlformats.org/drawingml/2006/chartDrawing">
    <cdr:from>
      <cdr:x>0.09161</cdr:x>
      <cdr:y>0.13546</cdr:y>
    </cdr:from>
    <cdr:to>
      <cdr:x>0.51535</cdr:x>
      <cdr:y>0.17797</cdr:y>
    </cdr:to>
    <cdr:sp macro="" textlink="">
      <cdr:nvSpPr>
        <cdr:cNvPr id="23" name="Y1_Label">
          <a:extLst xmlns:a="http://schemas.openxmlformats.org/drawingml/2006/main">
            <a:ext uri="{FF2B5EF4-FFF2-40B4-BE49-F238E27FC236}">
              <a16:creationId xmlns:a16="http://schemas.microsoft.com/office/drawing/2014/main" id="{B6F17659-331F-49EA-A43D-95812EA81626}"/>
            </a:ext>
          </a:extLst>
        </cdr:cNvPr>
        <cdr:cNvSpPr txBox="1"/>
      </cdr:nvSpPr>
      <cdr:spPr>
        <a:xfrm xmlns:a="http://schemas.openxmlformats.org/drawingml/2006/main">
          <a:off x="293192" y="408744"/>
          <a:ext cx="1356142" cy="12827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800" b="0" dirty="0">
            <a:latin typeface="Calibri"/>
          </a:endParaRPr>
        </a:p>
      </cdr:txBody>
    </cdr:sp>
  </cdr:relSizeAnchor>
  <cdr:relSizeAnchor xmlns:cdr="http://schemas.openxmlformats.org/drawingml/2006/chartDrawing">
    <cdr:from>
      <cdr:x>0.0932</cdr:x>
      <cdr:y>0.17797</cdr:y>
    </cdr:from>
    <cdr:to>
      <cdr:x>0.0932</cdr:x>
      <cdr:y>0.17797</cdr:y>
    </cdr:to>
    <cdr:sp macro="" textlink="">
      <cdr:nvSpPr>
        <cdr:cNvPr id="24" name="Isosceles Triangle 50">
          <a:extLst xmlns:a="http://schemas.openxmlformats.org/drawingml/2006/main">
            <a:ext uri="{FF2B5EF4-FFF2-40B4-BE49-F238E27FC236}">
              <a16:creationId xmlns:a16="http://schemas.microsoft.com/office/drawing/2014/main" id="{B7F2494A-72BE-48AD-8BDC-B2338FD3069E}"/>
            </a:ext>
          </a:extLst>
        </cdr:cNvPr>
        <cdr:cNvSpPr/>
      </cdr:nvSpPr>
      <cdr:spPr>
        <a:xfrm xmlns:a="http://schemas.openxmlformats.org/drawingml/2006/main" flipV="1">
          <a:off x="298272" y="537014"/>
          <a:ext cx="0" cy="0"/>
        </a:xfrm>
        <a:prstGeom xmlns:a="http://schemas.openxmlformats.org/drawingml/2006/main" prst="triangle">
          <a:avLst/>
        </a:prstGeom>
        <a:solidFill xmlns:a="http://schemas.openxmlformats.org/drawingml/2006/main">
          <a:schemeClr val="tx1"/>
        </a:solidFill>
        <a:ln xmlns:a="http://schemas.openxmlformats.org/drawingml/2006/main" w="3175" cap="flat" cmpd="sng" algn="ctr">
          <a:solidFill>
            <a:schemeClr val="tx1"/>
          </a:solidFill>
          <a:prstDash val="solid"/>
          <a:round/>
          <a:headEnd type="none" w="med" len="med"/>
          <a:tailEnd type="none"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0.64792</cdr:x>
      <cdr:y>0.10384</cdr:y>
    </cdr:from>
    <cdr:to>
      <cdr:x>0.94375</cdr:x>
      <cdr:y>0.14949</cdr:y>
    </cdr:to>
    <cdr:sp macro="" textlink="">
      <cdr:nvSpPr>
        <cdr:cNvPr id="25" name="S1_Label">
          <a:extLst xmlns:a="http://schemas.openxmlformats.org/drawingml/2006/main">
            <a:ext uri="{FF2B5EF4-FFF2-40B4-BE49-F238E27FC236}">
              <a16:creationId xmlns:a16="http://schemas.microsoft.com/office/drawing/2014/main" id="{4EBFD1A7-0BC3-4EC2-A348-FDE63ED998CF}"/>
            </a:ext>
          </a:extLst>
        </cdr:cNvPr>
        <cdr:cNvSpPr txBox="1"/>
      </cdr:nvSpPr>
      <cdr:spPr>
        <a:xfrm xmlns:a="http://schemas.openxmlformats.org/drawingml/2006/main">
          <a:off x="2962275" y="284842"/>
          <a:ext cx="1352550" cy="125227"/>
        </a:xfrm>
        <a:prstGeom xmlns:a="http://schemas.openxmlformats.org/drawingml/2006/main" prst="rect">
          <a:avLst/>
        </a:prstGeom>
      </cdr:spPr>
      <cdr:txBody>
        <a:bodyPr xmlns:a="http://schemas.openxmlformats.org/drawingml/2006/main" vertOverflow="clip" vert="horz" wrap="square" lIns="0" tIns="0" rIns="0" bIns="0" rtlCol="0">
          <a:spAutoFit/>
        </a:bodyPr>
        <a:lstStyle xmlns:a="http://schemas.openxmlformats.org/drawingml/2006/main"/>
        <a:p xmlns:a="http://schemas.openxmlformats.org/drawingml/2006/main">
          <a:r>
            <a:rPr lang="en-US" sz="800" dirty="0">
              <a:solidFill>
                <a:srgbClr val="001871"/>
              </a:solidFill>
              <a:latin typeface="Calibri"/>
            </a:rPr>
            <a:t>FICC-cleared reverse-</a:t>
          </a:r>
          <a:r>
            <a:rPr lang="en-US" sz="800" baseline="0" dirty="0">
              <a:solidFill>
                <a:srgbClr val="001871"/>
              </a:solidFill>
              <a:latin typeface="Calibri"/>
            </a:rPr>
            <a:t>repo</a:t>
          </a:r>
          <a:endParaRPr lang="en-US" sz="800" dirty="0">
            <a:solidFill>
              <a:srgbClr val="001871"/>
            </a:solidFill>
            <a:latin typeface="Calibri"/>
          </a:endParaRPr>
        </a:p>
      </cdr:txBody>
    </cdr:sp>
  </cdr:relSizeAnchor>
  <cdr:relSizeAnchor xmlns:cdr="http://schemas.openxmlformats.org/drawingml/2006/chartDrawing">
    <cdr:from>
      <cdr:x>0.67837</cdr:x>
      <cdr:y>0.15368</cdr:y>
    </cdr:from>
    <cdr:to>
      <cdr:x>0.91458</cdr:x>
      <cdr:y>0.19933</cdr:y>
    </cdr:to>
    <cdr:sp macro="" textlink="">
      <cdr:nvSpPr>
        <cdr:cNvPr id="26" name="S2_Label">
          <a:extLst xmlns:a="http://schemas.openxmlformats.org/drawingml/2006/main">
            <a:ext uri="{FF2B5EF4-FFF2-40B4-BE49-F238E27FC236}">
              <a16:creationId xmlns:a16="http://schemas.microsoft.com/office/drawing/2014/main" id="{AE6BEC8E-35AA-4CFE-A528-15296EC93CF9}"/>
            </a:ext>
          </a:extLst>
        </cdr:cNvPr>
        <cdr:cNvSpPr txBox="1"/>
      </cdr:nvSpPr>
      <cdr:spPr>
        <a:xfrm xmlns:a="http://schemas.openxmlformats.org/drawingml/2006/main">
          <a:off x="3101508" y="421569"/>
          <a:ext cx="1079967" cy="125227"/>
        </a:xfrm>
        <a:prstGeom xmlns:a="http://schemas.openxmlformats.org/drawingml/2006/main" prst="rect">
          <a:avLst/>
        </a:prstGeom>
      </cdr:spPr>
      <cdr:txBody>
        <a:bodyPr xmlns:a="http://schemas.openxmlformats.org/drawingml/2006/main" vertOverflow="clip" vert="horz" wrap="square" lIns="0" tIns="0" rIns="0" bIns="0" rtlCol="0">
          <a:spAutoFit/>
        </a:bodyPr>
        <a:lstStyle xmlns:a="http://schemas.openxmlformats.org/drawingml/2006/main"/>
        <a:p xmlns:a="http://schemas.openxmlformats.org/drawingml/2006/main">
          <a:r>
            <a:rPr lang="en-US" sz="800" dirty="0">
              <a:solidFill>
                <a:srgbClr val="5C88DA"/>
              </a:solidFill>
              <a:latin typeface="Calibri"/>
            </a:rPr>
            <a:t>All other reverse-repo</a:t>
          </a:r>
        </a:p>
      </cdr:txBody>
    </cdr:sp>
  </cdr:relSizeAnchor>
  <cdr:relSizeAnchor xmlns:cdr="http://schemas.openxmlformats.org/drawingml/2006/chartDrawing">
    <cdr:from>
      <cdr:x>0.01587</cdr:x>
      <cdr:y>0.87285</cdr:y>
    </cdr:from>
    <cdr:to>
      <cdr:x>0.93116</cdr:x>
      <cdr:y>1</cdr:y>
    </cdr:to>
    <cdr:sp macro="" textlink="">
      <cdr:nvSpPr>
        <cdr:cNvPr id="27" name="Source">
          <a:extLst xmlns:a="http://schemas.openxmlformats.org/drawingml/2006/main">
            <a:ext uri="{FF2B5EF4-FFF2-40B4-BE49-F238E27FC236}">
              <a16:creationId xmlns:a16="http://schemas.microsoft.com/office/drawing/2014/main" id="{4F898663-AB76-45F2-BF74-AA152FB0B1A4}"/>
            </a:ext>
          </a:extLst>
        </cdr:cNvPr>
        <cdr:cNvSpPr txBox="1"/>
      </cdr:nvSpPr>
      <cdr:spPr>
        <a:xfrm xmlns:a="http://schemas.openxmlformats.org/drawingml/2006/main">
          <a:off x="67554" y="1850226"/>
          <a:ext cx="3896109" cy="269526"/>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pPr marL="0" marR="0" indent="0" defTabSz="914400" eaLnBrk="1" fontAlgn="auto" latinLnBrk="0" hangingPunct="1">
            <a:lnSpc>
              <a:spcPct val="100000"/>
            </a:lnSpc>
            <a:spcBef>
              <a:spcPts val="0"/>
            </a:spcBef>
            <a:spcAft>
              <a:spcPts val="0"/>
            </a:spcAft>
            <a:buClrTx/>
            <a:buSzTx/>
            <a:buFontTx/>
            <a:buNone/>
            <a:tabLst/>
            <a:defRPr/>
          </a:pPr>
          <a:r>
            <a:rPr lang="en-US" sz="800" dirty="0">
              <a:effectLst/>
              <a:latin typeface="Calibri" panose="020F0502020204030204" pitchFamily="34" charset="0"/>
              <a:ea typeface="+mn-ea"/>
              <a:cs typeface="Calibri" panose="020F0502020204030204" pitchFamily="34" charset="0"/>
            </a:rPr>
            <a:t>Note: FICC-cleared repo is total outstanding DVP repo for qualifying hedge funds.</a:t>
          </a:r>
          <a:endParaRPr lang="en-US" sz="800" dirty="0">
            <a:effectLst/>
            <a:latin typeface="Calibri" panose="020F0502020204030204" pitchFamily="34" charset="0"/>
            <a:cs typeface="Calibri" panose="020F0502020204030204" pitchFamily="34" charset="0"/>
          </a:endParaRPr>
        </a:p>
        <a:p xmlns:a="http://schemas.openxmlformats.org/drawingml/2006/main">
          <a:r>
            <a:rPr lang="en-US" sz="700" dirty="0">
              <a:solidFill>
                <a:srgbClr val="001871">
                  <a:lumMod val="100000"/>
                </a:srgbClr>
              </a:solidFill>
              <a:latin typeface="Calibri" panose="020F0502020204030204" pitchFamily="34" charset="0"/>
              <a:cs typeface="Calibri" panose="020F0502020204030204" pitchFamily="34" charset="0"/>
            </a:rPr>
            <a:t>Sources:</a:t>
          </a:r>
          <a:r>
            <a:rPr lang="en-US" sz="700" baseline="0" dirty="0">
              <a:solidFill>
                <a:srgbClr val="001871">
                  <a:lumMod val="100000"/>
                </a:srgbClr>
              </a:solidFill>
              <a:latin typeface="Calibri" panose="020F0502020204030204" pitchFamily="34" charset="0"/>
              <a:cs typeface="Calibri" panose="020F0502020204030204" pitchFamily="34" charset="0"/>
            </a:rPr>
            <a:t> Securities and Exchange Commission</a:t>
          </a:r>
          <a:r>
            <a:rPr lang="en-US" sz="700" dirty="0">
              <a:solidFill>
                <a:srgbClr val="001871">
                  <a:lumMod val="100000"/>
                </a:srgbClr>
              </a:solidFill>
              <a:latin typeface="Calibri" panose="020F0502020204030204" pitchFamily="34" charset="0"/>
              <a:cs typeface="Calibri" panose="020F0502020204030204" pitchFamily="34" charset="0"/>
            </a:rPr>
            <a:t> Private Fund</a:t>
          </a:r>
          <a:r>
            <a:rPr lang="en-US" sz="700" baseline="0" dirty="0">
              <a:solidFill>
                <a:srgbClr val="001871">
                  <a:lumMod val="100000"/>
                </a:srgbClr>
              </a:solidFill>
              <a:latin typeface="Calibri" panose="020F0502020204030204" pitchFamily="34" charset="0"/>
              <a:cs typeface="Calibri" panose="020F0502020204030204" pitchFamily="34" charset="0"/>
            </a:rPr>
            <a:t> Statistics, OFR Cleared Repo Collection</a:t>
          </a:r>
          <a:endParaRPr lang="en-US" sz="700" dirty="0">
            <a:solidFill>
              <a:srgbClr val="001871">
                <a:lumMod val="100000"/>
              </a:srgbClr>
            </a:solidFill>
            <a:latin typeface="Calibri" panose="020F0502020204030204" pitchFamily="34" charset="0"/>
            <a:cs typeface="Calibri" panose="020F0502020204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0.01587</cdr:x>
      <cdr:y>0.01634</cdr:y>
    </cdr:from>
    <cdr:to>
      <cdr:x>0.97106</cdr:x>
      <cdr:y>0.01634</cdr:y>
    </cdr:to>
    <cdr:cxnSp macro="">
      <cdr:nvCxnSpPr>
        <cdr:cNvPr id="25" name="Straight Arrow Connector 52">
          <a:extLst xmlns:a="http://schemas.openxmlformats.org/drawingml/2006/main">
            <a:ext uri="{FF2B5EF4-FFF2-40B4-BE49-F238E27FC236}">
              <a16:creationId xmlns:a16="http://schemas.microsoft.com/office/drawing/2014/main" id="{BCA22DFF-63B1-4504-B682-970D272180BB}"/>
            </a:ext>
          </a:extLst>
        </cdr:cNvPr>
        <cdr:cNvCxnSpPr/>
      </cdr:nvCxnSpPr>
      <cdr:spPr>
        <a:xfrm xmlns:a="http://schemas.openxmlformats.org/drawingml/2006/main">
          <a:off x="43459" y="43330"/>
          <a:ext cx="2615728" cy="0"/>
        </a:xfrm>
        <a:prstGeom xmlns:a="http://schemas.openxmlformats.org/drawingml/2006/main" prst="straightConnector1">
          <a:avLst/>
        </a:prstGeom>
        <a:ln xmlns:a="http://schemas.openxmlformats.org/drawingml/2006/main" w="12700">
          <a:solidFill>
            <a:srgbClr val="000000"/>
          </a:solidFill>
          <a:prstDash val="soli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0.01587</cdr:x>
      <cdr:y>0.02859</cdr:y>
    </cdr:from>
    <cdr:to>
      <cdr:x>0.97106</cdr:x>
      <cdr:y>0.09582</cdr:y>
    </cdr:to>
    <cdr:sp macro="" textlink="">
      <cdr:nvSpPr>
        <cdr:cNvPr id="26" name="Title">
          <a:extLst xmlns:a="http://schemas.openxmlformats.org/drawingml/2006/main">
            <a:ext uri="{FF2B5EF4-FFF2-40B4-BE49-F238E27FC236}">
              <a16:creationId xmlns:a16="http://schemas.microsoft.com/office/drawing/2014/main" id="{C6E221AE-65A5-4201-A1A2-AADBEF4EC56B}"/>
            </a:ext>
          </a:extLst>
        </cdr:cNvPr>
        <cdr:cNvSpPr txBox="1"/>
      </cdr:nvSpPr>
      <cdr:spPr>
        <a:xfrm xmlns:a="http://schemas.openxmlformats.org/drawingml/2006/main">
          <a:off x="74625" y="86976"/>
          <a:ext cx="4491586" cy="204525"/>
        </a:xfrm>
        <a:prstGeom xmlns:a="http://schemas.openxmlformats.org/drawingml/2006/main" prst="rect">
          <a:avLst/>
        </a:prstGeom>
      </cdr:spPr>
      <cdr:txBody>
        <a:bodyPr xmlns:a="http://schemas.openxmlformats.org/drawingml/2006/main" vertOverflow="clip" vert="horz" lIns="0" tIns="0" rIns="0" bIns="0" rtlCol="0">
          <a:noAutofit/>
        </a:bodyPr>
        <a:lstStyle xmlns:a="http://schemas.openxmlformats.org/drawingml/2006/main"/>
        <a:p xmlns:a="http://schemas.openxmlformats.org/drawingml/2006/main">
          <a:r>
            <a:rPr lang="en-US" sz="1200" b="1" dirty="0">
              <a:solidFill>
                <a:srgbClr val="001871"/>
              </a:solidFill>
              <a:latin typeface="Calibri" panose="020F0502020204030204" pitchFamily="34" charset="0"/>
              <a:cs typeface="Calibri" panose="020F0502020204030204" pitchFamily="34" charset="0"/>
            </a:rPr>
            <a:t>Primary Dealer Reverse-Repo</a:t>
          </a:r>
          <a:r>
            <a:rPr lang="en-US" sz="1200" b="1" baseline="0" dirty="0">
              <a:solidFill>
                <a:srgbClr val="001871"/>
              </a:solidFill>
              <a:latin typeface="Calibri" panose="020F0502020204030204" pitchFamily="34" charset="0"/>
              <a:cs typeface="Calibri" panose="020F0502020204030204" pitchFamily="34" charset="0"/>
            </a:rPr>
            <a:t> Outstanding by Marke</a:t>
          </a:r>
          <a:r>
            <a:rPr lang="en-US" sz="1200" b="1" dirty="0">
              <a:solidFill>
                <a:srgbClr val="001871"/>
              </a:solidFill>
              <a:latin typeface="Calibri" panose="020F0502020204030204" pitchFamily="34" charset="0"/>
              <a:cs typeface="Calibri" panose="020F0502020204030204" pitchFamily="34" charset="0"/>
            </a:rPr>
            <a:t>t ($ billions)</a:t>
          </a:r>
        </a:p>
      </cdr:txBody>
    </cdr:sp>
  </cdr:relSizeAnchor>
  <cdr:relSizeAnchor xmlns:cdr="http://schemas.openxmlformats.org/drawingml/2006/chartDrawing">
    <cdr:from>
      <cdr:x>0.07552</cdr:x>
      <cdr:y>0.13147</cdr:y>
    </cdr:from>
    <cdr:to>
      <cdr:x>0.49926</cdr:x>
      <cdr:y>0.17273</cdr:y>
    </cdr:to>
    <cdr:sp macro="" textlink="">
      <cdr:nvSpPr>
        <cdr:cNvPr id="27" name="Y1_Label">
          <a:extLst xmlns:a="http://schemas.openxmlformats.org/drawingml/2006/main">
            <a:ext uri="{FF2B5EF4-FFF2-40B4-BE49-F238E27FC236}">
              <a16:creationId xmlns:a16="http://schemas.microsoft.com/office/drawing/2014/main" id="{EBF5F129-C51C-4992-A0BE-F9B01B408A52}"/>
            </a:ext>
          </a:extLst>
        </cdr:cNvPr>
        <cdr:cNvSpPr txBox="1"/>
      </cdr:nvSpPr>
      <cdr:spPr>
        <a:xfrm xmlns:a="http://schemas.openxmlformats.org/drawingml/2006/main">
          <a:off x="241693" y="408744"/>
          <a:ext cx="1356142" cy="12827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800" b="0">
            <a:latin typeface="Calibri"/>
          </a:endParaRPr>
        </a:p>
      </cdr:txBody>
    </cdr:sp>
  </cdr:relSizeAnchor>
  <cdr:relSizeAnchor xmlns:cdr="http://schemas.openxmlformats.org/drawingml/2006/chartDrawing">
    <cdr:from>
      <cdr:x>0.07711</cdr:x>
      <cdr:y>0.17273</cdr:y>
    </cdr:from>
    <cdr:to>
      <cdr:x>0.07711</cdr:x>
      <cdr:y>0.17273</cdr:y>
    </cdr:to>
    <cdr:sp macro="" textlink="">
      <cdr:nvSpPr>
        <cdr:cNvPr id="28" name="Isosceles Triangle 55">
          <a:extLst xmlns:a="http://schemas.openxmlformats.org/drawingml/2006/main">
            <a:ext uri="{FF2B5EF4-FFF2-40B4-BE49-F238E27FC236}">
              <a16:creationId xmlns:a16="http://schemas.microsoft.com/office/drawing/2014/main" id="{E1E79088-DE19-4C82-8EB8-7A04B0C8374C}"/>
            </a:ext>
          </a:extLst>
        </cdr:cNvPr>
        <cdr:cNvSpPr/>
      </cdr:nvSpPr>
      <cdr:spPr>
        <a:xfrm xmlns:a="http://schemas.openxmlformats.org/drawingml/2006/main" flipV="1">
          <a:off x="246773" y="537014"/>
          <a:ext cx="0" cy="0"/>
        </a:xfrm>
        <a:prstGeom xmlns:a="http://schemas.openxmlformats.org/drawingml/2006/main" prst="triangle">
          <a:avLst/>
        </a:prstGeom>
        <a:solidFill xmlns:a="http://schemas.openxmlformats.org/drawingml/2006/main">
          <a:schemeClr val="tx1"/>
        </a:solidFill>
        <a:ln xmlns:a="http://schemas.openxmlformats.org/drawingml/2006/main" w="3175" cap="flat" cmpd="sng" algn="ctr">
          <a:solidFill>
            <a:schemeClr val="tx1"/>
          </a:solidFill>
          <a:prstDash val="solid"/>
          <a:round/>
          <a:headEnd type="none" w="med" len="med"/>
          <a:tailEnd type="none" w="med" len="med"/>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0.36935</cdr:x>
      <cdr:y>0.10568</cdr:y>
    </cdr:from>
    <cdr:to>
      <cdr:x>0.69518</cdr:x>
      <cdr:y>0.15869</cdr:y>
    </cdr:to>
    <cdr:sp macro="" textlink="">
      <cdr:nvSpPr>
        <cdr:cNvPr id="29" name="S2_Label">
          <a:extLst xmlns:a="http://schemas.openxmlformats.org/drawingml/2006/main">
            <a:ext uri="{FF2B5EF4-FFF2-40B4-BE49-F238E27FC236}">
              <a16:creationId xmlns:a16="http://schemas.microsoft.com/office/drawing/2014/main" id="{05D09A49-C37D-4857-B5FA-63D84523D578}"/>
            </a:ext>
          </a:extLst>
        </cdr:cNvPr>
        <cdr:cNvSpPr txBox="1"/>
      </cdr:nvSpPr>
      <cdr:spPr>
        <a:xfrm xmlns:a="http://schemas.openxmlformats.org/drawingml/2006/main">
          <a:off x="1013189" y="303830"/>
          <a:ext cx="893817" cy="152409"/>
        </a:xfrm>
        <a:prstGeom xmlns:a="http://schemas.openxmlformats.org/drawingml/2006/main" prst="rect">
          <a:avLst/>
        </a:prstGeom>
      </cdr:spPr>
      <cdr:txBody>
        <a:bodyPr xmlns:a="http://schemas.openxmlformats.org/drawingml/2006/main" vert="horz"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800">
              <a:solidFill>
                <a:schemeClr val="bg1"/>
              </a:solidFill>
              <a:latin typeface="Calibri"/>
            </a:rPr>
            <a:t>Line series 4</a:t>
          </a:r>
        </a:p>
      </cdr:txBody>
    </cdr:sp>
  </cdr:relSizeAnchor>
  <cdr:relSizeAnchor xmlns:cdr="http://schemas.openxmlformats.org/drawingml/2006/chartDrawing">
    <cdr:from>
      <cdr:x>0.54173</cdr:x>
      <cdr:y>0.40163</cdr:y>
    </cdr:from>
    <cdr:to>
      <cdr:x>0.88189</cdr:x>
      <cdr:y>0.47584</cdr:y>
    </cdr:to>
    <cdr:sp macro="" textlink="">
      <cdr:nvSpPr>
        <cdr:cNvPr id="31" name="S2_Label">
          <a:extLst xmlns:a="http://schemas.openxmlformats.org/drawingml/2006/main">
            <a:ext uri="{FF2B5EF4-FFF2-40B4-BE49-F238E27FC236}">
              <a16:creationId xmlns:a16="http://schemas.microsoft.com/office/drawing/2014/main" id="{453183AF-2743-4559-811B-B32F7AE57405}"/>
            </a:ext>
          </a:extLst>
        </cdr:cNvPr>
        <cdr:cNvSpPr txBox="1"/>
      </cdr:nvSpPr>
      <cdr:spPr>
        <a:xfrm xmlns:a="http://schemas.openxmlformats.org/drawingml/2006/main">
          <a:off x="2547364" y="1221824"/>
          <a:ext cx="1599533" cy="225760"/>
        </a:xfrm>
        <a:prstGeom xmlns:a="http://schemas.openxmlformats.org/drawingml/2006/main" prst="rect">
          <a:avLst/>
        </a:prstGeom>
      </cdr:spPr>
      <cdr:txBody>
        <a:bodyPr xmlns:a="http://schemas.openxmlformats.org/drawingml/2006/main" vert="horz"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b="1" dirty="0">
              <a:solidFill>
                <a:schemeClr val="bg1"/>
              </a:solidFill>
              <a:latin typeface="Calibri"/>
            </a:rPr>
            <a:t>Uncleared bilateral</a:t>
          </a:r>
        </a:p>
      </cdr:txBody>
    </cdr:sp>
  </cdr:relSizeAnchor>
  <cdr:relSizeAnchor xmlns:cdr="http://schemas.openxmlformats.org/drawingml/2006/chartDrawing">
    <cdr:from>
      <cdr:x>0.01111</cdr:x>
      <cdr:y>0.8198</cdr:y>
    </cdr:from>
    <cdr:to>
      <cdr:x>0.9663</cdr:x>
      <cdr:y>0.97412</cdr:y>
    </cdr:to>
    <cdr:sp macro="" textlink="">
      <cdr:nvSpPr>
        <cdr:cNvPr id="33" name="Source">
          <a:extLst xmlns:a="http://schemas.openxmlformats.org/drawingml/2006/main">
            <a:ext uri="{FF2B5EF4-FFF2-40B4-BE49-F238E27FC236}">
              <a16:creationId xmlns:a16="http://schemas.microsoft.com/office/drawing/2014/main" id="{6F252691-419E-4680-8EEB-80A13EAAB3DB}"/>
            </a:ext>
          </a:extLst>
        </cdr:cNvPr>
        <cdr:cNvSpPr txBox="1"/>
      </cdr:nvSpPr>
      <cdr:spPr>
        <a:xfrm xmlns:a="http://schemas.openxmlformats.org/drawingml/2006/main">
          <a:off x="52242" y="2493964"/>
          <a:ext cx="4491586" cy="469477"/>
        </a:xfrm>
        <a:prstGeom xmlns:a="http://schemas.openxmlformats.org/drawingml/2006/main" prst="rect">
          <a:avLst/>
        </a:prstGeom>
      </cdr:spPr>
      <cdr:txBody>
        <a:bodyPr xmlns:a="http://schemas.openxmlformats.org/drawingml/2006/main" vert="horz"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dirty="0">
              <a:latin typeface="Calibri" panose="020F0502020204030204" pitchFamily="34" charset="0"/>
              <a:cs typeface="Calibri" panose="020F0502020204030204" pitchFamily="34" charset="0"/>
            </a:rPr>
            <a:t>Uncleared bilateral reverse repo is calculated as a residual using aggregates from the Primary Dealers Statistics less GCF and DVP reverse repo by primary dealers.</a:t>
          </a:r>
        </a:p>
        <a:p xmlns:a="http://schemas.openxmlformats.org/drawingml/2006/main">
          <a:r>
            <a:rPr lang="en-US" sz="700" dirty="0">
              <a:solidFill>
                <a:srgbClr val="001871">
                  <a:lumMod val="100000"/>
                </a:srgbClr>
              </a:solidFill>
              <a:latin typeface="Calibri" panose="020F0502020204030204" pitchFamily="34" charset="0"/>
              <a:cs typeface="Calibri" panose="020F0502020204030204" pitchFamily="34" charset="0"/>
            </a:rPr>
            <a:t>Sources: Federal</a:t>
          </a:r>
          <a:r>
            <a:rPr lang="en-US" sz="700" baseline="0" dirty="0">
              <a:solidFill>
                <a:srgbClr val="001871">
                  <a:lumMod val="100000"/>
                </a:srgbClr>
              </a:solidFill>
              <a:latin typeface="Calibri" panose="020F0502020204030204" pitchFamily="34" charset="0"/>
              <a:cs typeface="Calibri" panose="020F0502020204030204" pitchFamily="34" charset="0"/>
            </a:rPr>
            <a:t> Reserve Bank of New York Primary Dealer Statistics, OFR Cleared Repo Collection, Office of Financial Research</a:t>
          </a:r>
          <a:endParaRPr lang="en-US" sz="700" dirty="0">
            <a:solidFill>
              <a:srgbClr val="001871">
                <a:lumMod val="100000"/>
              </a:srgbClr>
            </a:solidFill>
            <a:latin typeface="Calibri" panose="020F0502020204030204" pitchFamily="34" charset="0"/>
            <a:cs typeface="Calibri" panose="020F0502020204030204" pitchFamily="34" charset="0"/>
          </a:endParaRPr>
        </a:p>
      </cdr:txBody>
    </cdr:sp>
  </cdr:relSizeAnchor>
  <cdr:relSizeAnchor xmlns:cdr="http://schemas.openxmlformats.org/drawingml/2006/chartDrawing">
    <cdr:from>
      <cdr:x>0.71267</cdr:x>
      <cdr:y>0.14371</cdr:y>
    </cdr:from>
    <cdr:to>
      <cdr:x>0.93802</cdr:x>
      <cdr:y>0.24051</cdr:y>
    </cdr:to>
    <cdr:sp macro="" textlink="">
      <cdr:nvSpPr>
        <cdr:cNvPr id="40" name="S2_Label">
          <a:extLst xmlns:a="http://schemas.openxmlformats.org/drawingml/2006/main">
            <a:ext uri="{FF2B5EF4-FFF2-40B4-BE49-F238E27FC236}">
              <a16:creationId xmlns:a16="http://schemas.microsoft.com/office/drawing/2014/main" id="{ED28FCC4-614F-4DDB-89E5-881495149D6D}"/>
            </a:ext>
          </a:extLst>
        </cdr:cNvPr>
        <cdr:cNvSpPr txBox="1"/>
      </cdr:nvSpPr>
      <cdr:spPr>
        <a:xfrm xmlns:a="http://schemas.openxmlformats.org/drawingml/2006/main">
          <a:off x="3351193" y="437189"/>
          <a:ext cx="1059672" cy="294478"/>
        </a:xfrm>
        <a:prstGeom xmlns:a="http://schemas.openxmlformats.org/drawingml/2006/main" prst="rect">
          <a:avLst/>
        </a:prstGeom>
      </cdr:spPr>
      <cdr:txBody>
        <a:bodyPr xmlns:a="http://schemas.openxmlformats.org/drawingml/2006/main" vert="horz"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b="1" dirty="0">
              <a:solidFill>
                <a:srgbClr val="5C88DA"/>
              </a:solidFill>
              <a:latin typeface="Calibri"/>
            </a:rPr>
            <a:t>Cleared tri-party</a:t>
          </a:r>
        </a:p>
      </cdr:txBody>
    </cdr:sp>
  </cdr:relSizeAnchor>
  <cdr:relSizeAnchor xmlns:cdr="http://schemas.openxmlformats.org/drawingml/2006/chartDrawing">
    <cdr:from>
      <cdr:x>0.61552</cdr:x>
      <cdr:y>0.62192</cdr:y>
    </cdr:from>
    <cdr:to>
      <cdr:x>0.95567</cdr:x>
      <cdr:y>0.69613</cdr:y>
    </cdr:to>
    <cdr:sp macro="" textlink="">
      <cdr:nvSpPr>
        <cdr:cNvPr id="12" name="S2_Label">
          <a:extLst xmlns:a="http://schemas.openxmlformats.org/drawingml/2006/main">
            <a:ext uri="{FF2B5EF4-FFF2-40B4-BE49-F238E27FC236}">
              <a16:creationId xmlns:a16="http://schemas.microsoft.com/office/drawing/2014/main" id="{C106AD60-F3F8-48F6-8A0D-F2870BC5A3C8}"/>
            </a:ext>
          </a:extLst>
        </cdr:cNvPr>
        <cdr:cNvSpPr txBox="1"/>
      </cdr:nvSpPr>
      <cdr:spPr>
        <a:xfrm xmlns:a="http://schemas.openxmlformats.org/drawingml/2006/main">
          <a:off x="2894352" y="1891997"/>
          <a:ext cx="1599486" cy="225760"/>
        </a:xfrm>
        <a:prstGeom xmlns:a="http://schemas.openxmlformats.org/drawingml/2006/main" prst="rect">
          <a:avLst/>
        </a:prstGeom>
      </cdr:spPr>
      <cdr:txBody>
        <a:bodyPr xmlns:a="http://schemas.openxmlformats.org/drawingml/2006/main" vert="horz"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b="1" dirty="0">
              <a:solidFill>
                <a:schemeClr val="bg1"/>
              </a:solidFill>
              <a:latin typeface="Calibri"/>
            </a:rPr>
            <a:t>Cleared bilateral</a:t>
          </a:r>
        </a:p>
      </cdr:txBody>
    </cdr:sp>
  </cdr:relSizeAnchor>
</c:userShapes>
</file>

<file path=ppt/drawings/drawing3.xml><?xml version="1.0" encoding="utf-8"?>
<c:userShapes xmlns:c="http://schemas.openxmlformats.org/drawingml/2006/chart">
  <cdr:relSizeAnchor xmlns:cdr="http://schemas.openxmlformats.org/drawingml/2006/chartDrawing">
    <cdr:from>
      <cdr:x>0.02209</cdr:x>
      <cdr:y>0.04698</cdr:y>
    </cdr:from>
    <cdr:to>
      <cdr:x>0.98795</cdr:x>
      <cdr:y>0.11715</cdr:y>
    </cdr:to>
    <cdr:sp macro="" textlink="">
      <cdr:nvSpPr>
        <cdr:cNvPr id="3" name="Title"/>
        <cdr:cNvSpPr txBox="1"/>
      </cdr:nvSpPr>
      <cdr:spPr>
        <a:xfrm xmlns:a="http://schemas.openxmlformats.org/drawingml/2006/main">
          <a:off x="60597" y="124580"/>
          <a:ext cx="2649547" cy="186081"/>
        </a:xfrm>
        <a:prstGeom xmlns:a="http://schemas.openxmlformats.org/drawingml/2006/main" prst="rect">
          <a:avLst/>
        </a:prstGeom>
      </cdr:spPr>
      <cdr:txBody>
        <a:bodyPr xmlns:a="http://schemas.openxmlformats.org/drawingml/2006/main" vert="horz" wrap="square" lIns="0" tIns="0" rIns="0" bIns="0" rtlCol="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b="1" dirty="0">
              <a:solidFill>
                <a:srgbClr val="001871"/>
              </a:solidFill>
              <a:latin typeface="Calibri"/>
            </a:rPr>
            <a:t>Uncleared Bilateral Share of Total Primary Dealer Repo by Collateral</a:t>
          </a:r>
        </a:p>
      </cdr:txBody>
    </cdr:sp>
  </cdr:relSizeAnchor>
  <cdr:relSizeAnchor xmlns:cdr="http://schemas.openxmlformats.org/drawingml/2006/chartDrawing">
    <cdr:from>
      <cdr:x>0.02525</cdr:x>
      <cdr:y>0.89828</cdr:y>
    </cdr:from>
    <cdr:to>
      <cdr:x>0.92252</cdr:x>
      <cdr:y>1</cdr:y>
    </cdr:to>
    <cdr:sp macro="" textlink="">
      <cdr:nvSpPr>
        <cdr:cNvPr id="5" name="Source"/>
        <cdr:cNvSpPr txBox="1"/>
      </cdr:nvSpPr>
      <cdr:spPr>
        <a:xfrm xmlns:a="http://schemas.openxmlformats.org/drawingml/2006/main">
          <a:off x="84362" y="2034461"/>
          <a:ext cx="2997837" cy="230378"/>
        </a:xfrm>
        <a:prstGeom xmlns:a="http://schemas.openxmlformats.org/drawingml/2006/main" prst="rect">
          <a:avLst/>
        </a:prstGeom>
      </cdr:spPr>
      <cdr:txBody>
        <a:bodyPr xmlns:a="http://schemas.openxmlformats.org/drawingml/2006/main" vert="horz"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700" dirty="0">
              <a:solidFill>
                <a:srgbClr val="001871">
                  <a:lumMod val="100000"/>
                </a:srgbClr>
              </a:solidFill>
              <a:latin typeface="Calibri"/>
            </a:rPr>
            <a:t>Sources: </a:t>
          </a:r>
          <a:r>
            <a:rPr lang="en-US" sz="700" dirty="0">
              <a:solidFill>
                <a:srgbClr val="001871">
                  <a:lumMod val="100000"/>
                </a:srgbClr>
              </a:solidFill>
              <a:latin typeface="Calibri" panose="020F0502020204030204" pitchFamily="34" charset="0"/>
              <a:cs typeface="Calibri" panose="020F0502020204030204" pitchFamily="34" charset="0"/>
            </a:rPr>
            <a:t>Federal Reserve Bank of New York Primary Dealer Statistics, </a:t>
          </a:r>
          <a:r>
            <a:rPr lang="en-US" sz="700" baseline="0" dirty="0">
              <a:solidFill>
                <a:srgbClr val="001871">
                  <a:lumMod val="100000"/>
                </a:srgbClr>
              </a:solidFill>
              <a:latin typeface="Calibri"/>
            </a:rPr>
            <a:t>Office of Financial Research</a:t>
          </a:r>
          <a:endParaRPr lang="en-US" sz="700" dirty="0">
            <a:solidFill>
              <a:srgbClr val="001871">
                <a:lumMod val="100000"/>
              </a:srgbClr>
            </a:solidFill>
            <a:latin typeface="Calibri"/>
          </a:endParaRPr>
        </a:p>
      </cdr:txBody>
    </cdr:sp>
  </cdr:relSizeAnchor>
  <cdr:relSizeAnchor xmlns:cdr="http://schemas.openxmlformats.org/drawingml/2006/chartDrawing">
    <cdr:from>
      <cdr:x>0.71794</cdr:x>
      <cdr:y>0.19188</cdr:y>
    </cdr:from>
    <cdr:to>
      <cdr:x>0.89639</cdr:x>
      <cdr:y>0.2391</cdr:y>
    </cdr:to>
    <cdr:sp macro="" textlink="">
      <cdr:nvSpPr>
        <cdr:cNvPr id="6" name="S2_Label"/>
        <cdr:cNvSpPr txBox="1"/>
      </cdr:nvSpPr>
      <cdr:spPr>
        <a:xfrm xmlns:a="http://schemas.openxmlformats.org/drawingml/2006/main">
          <a:off x="2398694" y="434569"/>
          <a:ext cx="596213" cy="106947"/>
        </a:xfrm>
        <a:prstGeom xmlns:a="http://schemas.openxmlformats.org/drawingml/2006/main" prst="rect">
          <a:avLst/>
        </a:prstGeom>
      </cdr:spPr>
      <cdr:txBody>
        <a:bodyPr xmlns:a="http://schemas.openxmlformats.org/drawingml/2006/main" vert="horz"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baseline="0" dirty="0">
              <a:solidFill>
                <a:srgbClr val="001871"/>
              </a:solidFill>
              <a:latin typeface="Calibri"/>
            </a:rPr>
            <a:t>Repo</a:t>
          </a:r>
          <a:endParaRPr lang="en-US" sz="800" dirty="0">
            <a:solidFill>
              <a:srgbClr val="001871"/>
            </a:solidFill>
            <a:latin typeface="Calibri"/>
          </a:endParaRPr>
        </a:p>
      </cdr:txBody>
    </cdr:sp>
  </cdr:relSizeAnchor>
  <cdr:relSizeAnchor xmlns:cdr="http://schemas.openxmlformats.org/drawingml/2006/chartDrawing">
    <cdr:from>
      <cdr:x>0.80023</cdr:x>
      <cdr:y>0.19213</cdr:y>
    </cdr:from>
    <cdr:to>
      <cdr:x>0.97639</cdr:x>
      <cdr:y>0.23763</cdr:y>
    </cdr:to>
    <cdr:sp macro="" textlink="">
      <cdr:nvSpPr>
        <cdr:cNvPr id="9" name="S2_Label"/>
        <cdr:cNvSpPr txBox="1"/>
      </cdr:nvSpPr>
      <cdr:spPr>
        <a:xfrm xmlns:a="http://schemas.openxmlformats.org/drawingml/2006/main">
          <a:off x="2673629" y="435142"/>
          <a:ext cx="588562" cy="103050"/>
        </a:xfrm>
        <a:prstGeom xmlns:a="http://schemas.openxmlformats.org/drawingml/2006/main" prst="rect">
          <a:avLst/>
        </a:prstGeom>
      </cdr:spPr>
      <cdr:txBody>
        <a:bodyPr xmlns:a="http://schemas.openxmlformats.org/drawingml/2006/main" vert="horz" wrap="squar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800" baseline="0" dirty="0">
              <a:solidFill>
                <a:srgbClr val="5C88DA"/>
              </a:solidFill>
              <a:latin typeface="Calibri"/>
            </a:rPr>
            <a:t>Reverse repo</a:t>
          </a:r>
          <a:endParaRPr lang="en-US" sz="800" dirty="0">
            <a:solidFill>
              <a:srgbClr val="5C88DA"/>
            </a:solidFill>
            <a:latin typeface="Calibri"/>
          </a:endParaRPr>
        </a:p>
      </cdr:txBody>
    </cdr:sp>
  </cdr:relSizeAnchor>
  <cdr:relSizeAnchor xmlns:cdr="http://schemas.openxmlformats.org/drawingml/2006/chartDrawing">
    <cdr:from>
      <cdr:x>0.01975</cdr:x>
      <cdr:y>0.04642</cdr:y>
    </cdr:from>
    <cdr:to>
      <cdr:x>0.94116</cdr:x>
      <cdr:y>0.04642</cdr:y>
    </cdr:to>
    <cdr:cxnSp macro="">
      <cdr:nvCxnSpPr>
        <cdr:cNvPr id="10" name="Straight Arrow Connector 9">
          <a:extLst xmlns:a="http://schemas.openxmlformats.org/drawingml/2006/main">
            <a:ext uri="{FF2B5EF4-FFF2-40B4-BE49-F238E27FC236}">
              <a16:creationId xmlns:a16="http://schemas.microsoft.com/office/drawing/2014/main" id="{C7D49DE8-3B8A-4D64-AE4A-65E1A91F4F37}"/>
            </a:ext>
          </a:extLst>
        </cdr:cNvPr>
        <cdr:cNvCxnSpPr/>
      </cdr:nvCxnSpPr>
      <cdr:spPr>
        <a:xfrm xmlns:a="http://schemas.openxmlformats.org/drawingml/2006/main">
          <a:off x="65989" y="105134"/>
          <a:ext cx="3078488" cy="0"/>
        </a:xfrm>
        <a:prstGeom xmlns:a="http://schemas.openxmlformats.org/drawingml/2006/main" prst="straightConnector1">
          <a:avLst/>
        </a:prstGeom>
        <a:ln xmlns:a="http://schemas.openxmlformats.org/drawingml/2006/main" w="12700">
          <a:solidFill>
            <a:srgbClr val="000000"/>
          </a:solidFill>
          <a:prstDash val="soli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0.0336</cdr:x>
      <cdr:y>0.72478</cdr:y>
    </cdr:from>
    <cdr:to>
      <cdr:x>0.97693</cdr:x>
      <cdr:y>0.77028</cdr:y>
    </cdr:to>
    <cdr:sp macro="" textlink="">
      <cdr:nvSpPr>
        <cdr:cNvPr id="11" name="Note"/>
        <cdr:cNvSpPr txBox="1"/>
      </cdr:nvSpPr>
      <cdr:spPr>
        <a:xfrm xmlns:a="http://schemas.openxmlformats.org/drawingml/2006/main">
          <a:off x="110138" y="1994882"/>
          <a:ext cx="3092155" cy="125227"/>
        </a:xfrm>
        <a:prstGeom xmlns:a="http://schemas.openxmlformats.org/drawingml/2006/main" prst="rect">
          <a:avLst/>
        </a:prstGeom>
      </cdr:spPr>
      <cdr:txBody>
        <a:bodyPr xmlns:a="http://schemas.openxmlformats.org/drawingml/2006/main" vert="horz"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800">
            <a:latin typeface="+mn-l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C3BCA7-0CA5-D24F-8676-6E4DF790F8FD}" type="datetimeFigureOut">
              <a:rPr lang="en-US" smtClean="0"/>
              <a:t>4/6/2022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063B3B-453E-9C48-A759-BA436C7BE017}" type="slidenum">
              <a:rPr lang="en-US" smtClean="0"/>
              <a:t>‹#›</a:t>
            </a:fld>
            <a:endParaRPr lang="en-US"/>
          </a:p>
        </p:txBody>
      </p:sp>
    </p:spTree>
    <p:extLst>
      <p:ext uri="{BB962C8B-B14F-4D97-AF65-F5344CB8AC3E}">
        <p14:creationId xmlns:p14="http://schemas.microsoft.com/office/powerpoint/2010/main" val="20951044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9A569-F0BA-7748-80C3-16B1F0C447F6}" type="datetimeFigureOut">
              <a:rPr lang="en-US" smtClean="0"/>
              <a:t>4/6/2022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6E0B98-9F2D-C643-99EE-7BA61389D05E}" type="slidenum">
              <a:rPr lang="en-US" smtClean="0"/>
              <a:t>‹#›</a:t>
            </a:fld>
            <a:endParaRPr lang="en-US"/>
          </a:p>
        </p:txBody>
      </p:sp>
    </p:spTree>
    <p:extLst>
      <p:ext uri="{BB962C8B-B14F-4D97-AF65-F5344CB8AC3E}">
        <p14:creationId xmlns:p14="http://schemas.microsoft.com/office/powerpoint/2010/main" val="33240535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6E0B98-9F2D-C643-99EE-7BA61389D05E}" type="slidenum">
              <a:rPr lang="en-US" smtClean="0"/>
              <a:t>1</a:t>
            </a:fld>
            <a:endParaRPr lang="en-US"/>
          </a:p>
        </p:txBody>
      </p:sp>
    </p:spTree>
    <p:extLst>
      <p:ext uri="{BB962C8B-B14F-4D97-AF65-F5344CB8AC3E}">
        <p14:creationId xmlns:p14="http://schemas.microsoft.com/office/powerpoint/2010/main" val="1911113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76E0B98-9F2D-C643-99EE-7BA61389D05E}" type="slidenum">
              <a:rPr lang="en-US" smtClean="0"/>
              <a:t>3</a:t>
            </a:fld>
            <a:endParaRPr lang="en-US"/>
          </a:p>
        </p:txBody>
      </p:sp>
    </p:spTree>
    <p:extLst>
      <p:ext uri="{BB962C8B-B14F-4D97-AF65-F5344CB8AC3E}">
        <p14:creationId xmlns:p14="http://schemas.microsoft.com/office/powerpoint/2010/main" val="246351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76E0B98-9F2D-C643-99EE-7BA61389D05E}" type="slidenum">
              <a:rPr lang="en-US" smtClean="0"/>
              <a:t>4</a:t>
            </a:fld>
            <a:endParaRPr lang="en-US"/>
          </a:p>
        </p:txBody>
      </p:sp>
    </p:spTree>
    <p:extLst>
      <p:ext uri="{BB962C8B-B14F-4D97-AF65-F5344CB8AC3E}">
        <p14:creationId xmlns:p14="http://schemas.microsoft.com/office/powerpoint/2010/main" val="4034977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76E0B98-9F2D-C643-99EE-7BA61389D05E}" type="slidenum">
              <a:rPr lang="en-US" smtClean="0"/>
              <a:t>5</a:t>
            </a:fld>
            <a:endParaRPr lang="en-US"/>
          </a:p>
        </p:txBody>
      </p:sp>
    </p:spTree>
    <p:extLst>
      <p:ext uri="{BB962C8B-B14F-4D97-AF65-F5344CB8AC3E}">
        <p14:creationId xmlns:p14="http://schemas.microsoft.com/office/powerpoint/2010/main" val="95491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76E0B98-9F2D-C643-99EE-7BA61389D05E}" type="slidenum">
              <a:rPr lang="en-US" smtClean="0"/>
              <a:t>7</a:t>
            </a:fld>
            <a:endParaRPr lang="en-US"/>
          </a:p>
        </p:txBody>
      </p:sp>
    </p:spTree>
    <p:extLst>
      <p:ext uri="{BB962C8B-B14F-4D97-AF65-F5344CB8AC3E}">
        <p14:creationId xmlns:p14="http://schemas.microsoft.com/office/powerpoint/2010/main" val="2824506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B76E0B98-9F2D-C643-99EE-7BA61389D05E}" type="slidenum">
              <a:rPr lang="en-US" smtClean="0"/>
              <a:t>8</a:t>
            </a:fld>
            <a:endParaRPr lang="en-US"/>
          </a:p>
        </p:txBody>
      </p:sp>
    </p:spTree>
    <p:extLst>
      <p:ext uri="{BB962C8B-B14F-4D97-AF65-F5344CB8AC3E}">
        <p14:creationId xmlns:p14="http://schemas.microsoft.com/office/powerpoint/2010/main" val="4941701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p:cNvSpPr/>
          <p:nvPr userDrawn="1"/>
        </p:nvSpPr>
        <p:spPr>
          <a:xfrm>
            <a:off x="7239000" y="169333"/>
            <a:ext cx="1905000" cy="8551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2078041" y="1443427"/>
            <a:ext cx="6565013" cy="2271537"/>
          </a:xfrm>
          <a:noFill/>
        </p:spPr>
        <p:txBody>
          <a:bodyPr lIns="0" rIns="0" anchor="b"/>
          <a:lstStyle>
            <a:lvl1pPr algn="l">
              <a:defRPr sz="3600">
                <a:solidFill>
                  <a:schemeClr val="tx2"/>
                </a:solidFill>
              </a:defRPr>
            </a:lvl1pPr>
          </a:lstStyle>
          <a:p>
            <a:r>
              <a:rPr lang="en-US"/>
              <a:t>Click to edit Title style</a:t>
            </a:r>
          </a:p>
        </p:txBody>
      </p:sp>
      <p:sp>
        <p:nvSpPr>
          <p:cNvPr id="3" name="Subtitle 2"/>
          <p:cNvSpPr>
            <a:spLocks noGrp="1"/>
          </p:cNvSpPr>
          <p:nvPr>
            <p:ph type="subTitle" idx="1" hasCustomPrompt="1"/>
          </p:nvPr>
        </p:nvSpPr>
        <p:spPr>
          <a:xfrm>
            <a:off x="2078041" y="3886132"/>
            <a:ext cx="6565013" cy="978481"/>
          </a:xfrm>
        </p:spPr>
        <p:txBody>
          <a:bodyPr lIns="0" tIns="0" rIns="0" bIns="0">
            <a:normAutofit/>
          </a:bodyPr>
          <a:lstStyle>
            <a:lvl1pPr marL="0" indent="0" algn="l">
              <a:buNone/>
              <a:defRPr sz="2800" b="0">
                <a:solidFill>
                  <a:srgbClr val="001A7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Subtitle style</a:t>
            </a:r>
          </a:p>
        </p:txBody>
      </p:sp>
      <p:sp>
        <p:nvSpPr>
          <p:cNvPr id="10" name="Rectangle 9"/>
          <p:cNvSpPr/>
          <p:nvPr userDrawn="1"/>
        </p:nvSpPr>
        <p:spPr>
          <a:xfrm>
            <a:off x="2069575" y="269111"/>
            <a:ext cx="7082892" cy="640080"/>
          </a:xfrm>
          <a:prstGeom prst="rect">
            <a:avLst/>
          </a:prstGeom>
          <a:solidFill>
            <a:srgbClr val="001A7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6183130"/>
            <a:ext cx="9144000" cy="16654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noFill/>
              </a:ln>
              <a:noFill/>
            </a:endParaRPr>
          </a:p>
        </p:txBody>
      </p:sp>
      <p:sp>
        <p:nvSpPr>
          <p:cNvPr id="14" name="Subtitle 2"/>
          <p:cNvSpPr txBox="1">
            <a:spLocks/>
          </p:cNvSpPr>
          <p:nvPr userDrawn="1"/>
        </p:nvSpPr>
        <p:spPr>
          <a:xfrm>
            <a:off x="2061107" y="5225486"/>
            <a:ext cx="6565013" cy="499648"/>
          </a:xfrm>
          <a:prstGeom prst="rect">
            <a:avLst/>
          </a:prstGeom>
        </p:spPr>
        <p:txBody>
          <a:bodyPr vert="horz" lIns="0" tIns="45720" rIns="0" bIns="45720" rtlCol="0">
            <a:normAutofit/>
          </a:bodyPr>
          <a:lstStyle>
            <a:lvl1pPr marL="0" indent="0" algn="l" defTabSz="457200" rtl="0" eaLnBrk="1" latinLnBrk="0" hangingPunct="1">
              <a:spcBef>
                <a:spcPct val="20000"/>
              </a:spcBef>
              <a:buFont typeface="Arial"/>
              <a:buNone/>
              <a:defRPr sz="2400" b="0" kern="1200">
                <a:solidFill>
                  <a:srgbClr val="000066"/>
                </a:solidFill>
                <a:latin typeface="+mn-lt"/>
                <a:ea typeface="+mn-ea"/>
                <a:cs typeface="+mn-cs"/>
              </a:defRPr>
            </a:lvl1pPr>
            <a:lvl2pPr marL="457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sz="1800">
              <a:solidFill>
                <a:srgbClr val="999999"/>
              </a:solidFill>
            </a:endParaRPr>
          </a:p>
        </p:txBody>
      </p:sp>
      <p:cxnSp>
        <p:nvCxnSpPr>
          <p:cNvPr id="16" name="Straight Connector 15"/>
          <p:cNvCxnSpPr/>
          <p:nvPr userDrawn="1"/>
        </p:nvCxnSpPr>
        <p:spPr>
          <a:xfrm>
            <a:off x="2068660" y="4989529"/>
            <a:ext cx="7086600" cy="0"/>
          </a:xfrm>
          <a:prstGeom prst="line">
            <a:avLst/>
          </a:prstGeom>
          <a:ln w="1016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7" name="Text Placeholder 6"/>
          <p:cNvSpPr>
            <a:spLocks noGrp="1"/>
          </p:cNvSpPr>
          <p:nvPr>
            <p:ph type="body" sz="quarter" idx="10"/>
          </p:nvPr>
        </p:nvSpPr>
        <p:spPr>
          <a:xfrm>
            <a:off x="2077509" y="5226050"/>
            <a:ext cx="6565900" cy="749300"/>
          </a:xfrm>
        </p:spPr>
        <p:txBody>
          <a:bodyPr lIns="0" rIns="0">
            <a:normAutofit/>
          </a:bodyPr>
          <a:lstStyle>
            <a:lvl1pPr marL="0" indent="0">
              <a:buFontTx/>
              <a:buNone/>
              <a:defRPr sz="1600" b="0"/>
            </a:lvl1pPr>
          </a:lstStyle>
          <a:p>
            <a:pPr lvl="0"/>
            <a:r>
              <a:rPr lang="en-US"/>
              <a:t>Click to edit Master text styles</a:t>
            </a:r>
          </a:p>
        </p:txBody>
      </p:sp>
      <p:pic>
        <p:nvPicPr>
          <p:cNvPr id="4" name="Picture 3" descr="NEW_OFR LOGO.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3184" y="252177"/>
            <a:ext cx="1780607" cy="846227"/>
          </a:xfrm>
          <a:prstGeom prst="rect">
            <a:avLst/>
          </a:prstGeom>
        </p:spPr>
      </p:pic>
    </p:spTree>
    <p:extLst>
      <p:ext uri="{BB962C8B-B14F-4D97-AF65-F5344CB8AC3E}">
        <p14:creationId xmlns:p14="http://schemas.microsoft.com/office/powerpoint/2010/main" val="35778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hasCustomPrompt="1"/>
          </p:nvPr>
        </p:nvSpPr>
        <p:spPr>
          <a:xfrm>
            <a:off x="287423" y="1129635"/>
            <a:ext cx="8595469" cy="4889584"/>
          </a:xfrm>
        </p:spPr>
        <p:txBody>
          <a:bodyPr/>
          <a:lstStyle>
            <a:lvl1pPr>
              <a:defRPr>
                <a:solidFill>
                  <a:schemeClr val="accent1"/>
                </a:solidFill>
              </a:defRPr>
            </a:lvl1pPr>
          </a:lstStyle>
          <a:p>
            <a:pPr lvl="0"/>
            <a:r>
              <a:rPr lang="en-US"/>
              <a:t>Click to edit subhead </a:t>
            </a:r>
          </a:p>
          <a:p>
            <a:pPr lvl="1"/>
            <a:r>
              <a:rPr lang="en-US"/>
              <a:t>Second level</a:t>
            </a:r>
          </a:p>
          <a:p>
            <a:pPr lvl="2"/>
            <a:r>
              <a:rPr lang="en-US"/>
              <a:t>Third level</a:t>
            </a:r>
          </a:p>
          <a:p>
            <a:pPr lvl="3"/>
            <a:r>
              <a:rPr lang="en-US"/>
              <a:t>Fourth level</a:t>
            </a:r>
          </a:p>
          <a:p>
            <a:pPr lvl="4"/>
            <a:r>
              <a:rPr lang="en-US"/>
              <a:t>Fifth level</a:t>
            </a:r>
          </a:p>
        </p:txBody>
      </p:sp>
      <p:sp>
        <p:nvSpPr>
          <p:cNvPr id="15" name="Slide Number Placeholder 24"/>
          <p:cNvSpPr txBox="1">
            <a:spLocks/>
          </p:cNvSpPr>
          <p:nvPr userDrawn="1"/>
        </p:nvSpPr>
        <p:spPr>
          <a:xfrm>
            <a:off x="218023" y="6356350"/>
            <a:ext cx="519750" cy="267007"/>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95F0D20-D408-EE41-B4E2-577B46A9E697}" type="slidenum">
              <a:rPr lang="en-US" smtClean="0"/>
              <a:pPr/>
              <a:t>‹#›</a:t>
            </a:fld>
            <a:endParaRPr lang="en-US"/>
          </a:p>
        </p:txBody>
      </p:sp>
    </p:spTree>
    <p:extLst>
      <p:ext uri="{BB962C8B-B14F-4D97-AF65-F5344CB8AC3E}">
        <p14:creationId xmlns:p14="http://schemas.microsoft.com/office/powerpoint/2010/main" val="3201083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head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Slide Number Placeholder 24"/>
          <p:cNvSpPr txBox="1">
            <a:spLocks/>
          </p:cNvSpPr>
          <p:nvPr userDrawn="1"/>
        </p:nvSpPr>
        <p:spPr>
          <a:xfrm>
            <a:off x="218023" y="6356350"/>
            <a:ext cx="519750" cy="267007"/>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95F0D20-D408-EE41-B4E2-577B46A9E697}" type="slidenum">
              <a:rPr lang="en-US" smtClean="0"/>
              <a:pPr/>
              <a:t>‹#›</a:t>
            </a:fld>
            <a:endParaRPr lang="en-US"/>
          </a:p>
        </p:txBody>
      </p:sp>
      <p:sp>
        <p:nvSpPr>
          <p:cNvPr id="10" name="Content Placeholder 2"/>
          <p:cNvSpPr>
            <a:spLocks noGrp="1"/>
          </p:cNvSpPr>
          <p:nvPr>
            <p:ph idx="1" hasCustomPrompt="1"/>
          </p:nvPr>
        </p:nvSpPr>
        <p:spPr>
          <a:xfrm>
            <a:off x="287423" y="1129635"/>
            <a:ext cx="8595469" cy="834255"/>
          </a:xfrm>
        </p:spPr>
        <p:txBody>
          <a:bodyPr/>
          <a:lstStyle>
            <a:lvl1pPr marL="0" indent="0">
              <a:buNone/>
              <a:defRPr>
                <a:solidFill>
                  <a:schemeClr val="accent1"/>
                </a:solidFill>
              </a:defRPr>
            </a:lvl1pPr>
          </a:lstStyle>
          <a:p>
            <a:pPr lvl="0"/>
            <a:r>
              <a:rPr lang="en-US"/>
              <a:t>Click to edit subhead</a:t>
            </a:r>
          </a:p>
        </p:txBody>
      </p:sp>
      <p:sp>
        <p:nvSpPr>
          <p:cNvPr id="11" name="Content Placeholder 2"/>
          <p:cNvSpPr>
            <a:spLocks noGrp="1"/>
          </p:cNvSpPr>
          <p:nvPr>
            <p:ph idx="10" hasCustomPrompt="1"/>
          </p:nvPr>
        </p:nvSpPr>
        <p:spPr>
          <a:xfrm>
            <a:off x="576000" y="2309357"/>
            <a:ext cx="8306892" cy="3526796"/>
          </a:xfrm>
        </p:spPr>
        <p:txBody>
          <a:bodyPr>
            <a:normAutofit/>
          </a:bodyPr>
          <a:lstStyle>
            <a:lvl1pPr marL="0" indent="0">
              <a:buNone/>
              <a:defRPr sz="1800" b="0">
                <a:solidFill>
                  <a:schemeClr val="tx1"/>
                </a:solidFill>
              </a:defRPr>
            </a:lvl1pPr>
          </a:lstStyle>
          <a:p>
            <a:pPr lvl="0"/>
            <a:r>
              <a:rPr lang="en-US"/>
              <a:t>Click to edit text</a:t>
            </a:r>
          </a:p>
        </p:txBody>
      </p:sp>
    </p:spTree>
    <p:extLst>
      <p:ext uri="{BB962C8B-B14F-4D97-AF65-F5344CB8AC3E}">
        <p14:creationId xmlns:p14="http://schemas.microsoft.com/office/powerpoint/2010/main" val="313366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and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Slide Number Placeholder 24"/>
          <p:cNvSpPr txBox="1">
            <a:spLocks/>
          </p:cNvSpPr>
          <p:nvPr userDrawn="1"/>
        </p:nvSpPr>
        <p:spPr>
          <a:xfrm>
            <a:off x="218023" y="6356350"/>
            <a:ext cx="519750" cy="267007"/>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95F0D20-D408-EE41-B4E2-577B46A9E697}" type="slidenum">
              <a:rPr lang="en-US" smtClean="0"/>
              <a:pPr/>
              <a:t>‹#›</a:t>
            </a:fld>
            <a:endParaRPr lang="en-US"/>
          </a:p>
        </p:txBody>
      </p:sp>
      <p:sp>
        <p:nvSpPr>
          <p:cNvPr id="9" name="Content Placeholder 3"/>
          <p:cNvSpPr>
            <a:spLocks noGrp="1"/>
          </p:cNvSpPr>
          <p:nvPr>
            <p:ph sz="half" idx="2"/>
          </p:nvPr>
        </p:nvSpPr>
        <p:spPr>
          <a:xfrm>
            <a:off x="397044" y="1096447"/>
            <a:ext cx="8409510" cy="4896036"/>
          </a:xfrm>
        </p:spPr>
        <p:txBody>
          <a:bodyPr>
            <a:normAutofit/>
          </a:bodyPr>
          <a:lstStyle>
            <a:lvl1pPr marL="0" indent="0">
              <a:buNone/>
              <a:defRPr sz="2000" b="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3172862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000">
                <a:solidFill>
                  <a:srgbClr val="4C9D2F"/>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000">
                <a:solidFill>
                  <a:srgbClr val="4C9D2F"/>
                </a:solidFill>
              </a:defRPr>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24"/>
          <p:cNvSpPr txBox="1">
            <a:spLocks/>
          </p:cNvSpPr>
          <p:nvPr userDrawn="1"/>
        </p:nvSpPr>
        <p:spPr>
          <a:xfrm>
            <a:off x="218023" y="6356350"/>
            <a:ext cx="519750" cy="267007"/>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95F0D20-D408-EE41-B4E2-577B46A9E697}" type="slidenum">
              <a:rPr lang="en-US" smtClean="0"/>
              <a:pPr/>
              <a:t>‹#›</a:t>
            </a:fld>
            <a:endParaRPr lang="en-US"/>
          </a:p>
        </p:txBody>
      </p:sp>
    </p:spTree>
    <p:extLst>
      <p:ext uri="{BB962C8B-B14F-4D97-AF65-F5344CB8AC3E}">
        <p14:creationId xmlns:p14="http://schemas.microsoft.com/office/powerpoint/2010/main" val="3595141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97044" y="1381381"/>
            <a:ext cx="4040188" cy="639762"/>
          </a:xfrm>
        </p:spPr>
        <p:txBody>
          <a:bodyPr anchor="b">
            <a:normAutofit/>
          </a:bodyPr>
          <a:lstStyle>
            <a:lvl1pPr marL="0" indent="0">
              <a:buNone/>
              <a:defRPr sz="2000" b="1">
                <a:solidFill>
                  <a:srgbClr val="4C9D2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97044" y="2041195"/>
            <a:ext cx="4040188" cy="3951288"/>
          </a:xfrm>
        </p:spPr>
        <p:txBody>
          <a:bodyPr>
            <a:normAutofit/>
          </a:bodyPr>
          <a:lstStyle>
            <a:lvl1pPr>
              <a:defRPr sz="2000" b="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38601" y="1381381"/>
            <a:ext cx="4041775" cy="639762"/>
          </a:xfrm>
        </p:spPr>
        <p:txBody>
          <a:bodyPr anchor="b">
            <a:normAutofit/>
          </a:bodyPr>
          <a:lstStyle>
            <a:lvl1pPr marL="0" indent="0">
              <a:buNone/>
              <a:defRPr sz="2000" b="1">
                <a:solidFill>
                  <a:srgbClr val="4C9D2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38601" y="2041195"/>
            <a:ext cx="4041775" cy="3951288"/>
          </a:xfrm>
        </p:spPr>
        <p:txBody>
          <a:bodyPr>
            <a:normAutofit/>
          </a:bodyPr>
          <a:lstStyle>
            <a:lvl1pPr>
              <a:defRPr sz="2000" b="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24"/>
          <p:cNvSpPr txBox="1">
            <a:spLocks/>
          </p:cNvSpPr>
          <p:nvPr userDrawn="1"/>
        </p:nvSpPr>
        <p:spPr>
          <a:xfrm>
            <a:off x="218023" y="6356350"/>
            <a:ext cx="519750" cy="267007"/>
          </a:xfrm>
          <a:prstGeom prst="rect">
            <a:avLst/>
          </a:prstGeom>
        </p:spPr>
        <p:txBody>
          <a:bodyPr vert="horz" lIns="91440" tIns="45720" rIns="91440" bIns="45720" rtlCol="0" anchor="ctr"/>
          <a:lstStyle>
            <a:defPPr>
              <a:defRPr lang="en-US"/>
            </a:defPPr>
            <a:lvl1pPr marL="0" algn="l"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95F0D20-D408-EE41-B4E2-577B46A9E697}" type="slidenum">
              <a:rPr lang="en-US" smtClean="0"/>
              <a:pPr/>
              <a:t>‹#›</a:t>
            </a:fld>
            <a:endParaRPr lang="en-US"/>
          </a:p>
        </p:txBody>
      </p:sp>
    </p:spTree>
    <p:extLst>
      <p:ext uri="{BB962C8B-B14F-4D97-AF65-F5344CB8AC3E}">
        <p14:creationId xmlns:p14="http://schemas.microsoft.com/office/powerpoint/2010/main" val="4240590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74637"/>
            <a:ext cx="7086600" cy="594360"/>
          </a:xfrm>
          <a:prstGeom prst="rect">
            <a:avLst/>
          </a:prstGeom>
          <a:solidFill>
            <a:srgbClr val="001A71"/>
          </a:solidFill>
        </p:spPr>
        <p:txBody>
          <a:bodyPr vert="horz" lIns="274320" tIns="45720" rIns="274320" bIns="45720" rtlCol="0" anchor="ctr">
            <a:noAutofit/>
          </a:bodyPr>
          <a:lstStyle/>
          <a:p>
            <a:r>
              <a:rPr lang="en-US"/>
              <a:t>Click to edit Subtitle</a:t>
            </a:r>
          </a:p>
        </p:txBody>
      </p:sp>
      <p:sp>
        <p:nvSpPr>
          <p:cNvPr id="3" name="Text Placeholder 2"/>
          <p:cNvSpPr>
            <a:spLocks noGrp="1"/>
          </p:cNvSpPr>
          <p:nvPr>
            <p:ph type="body" idx="1"/>
          </p:nvPr>
        </p:nvSpPr>
        <p:spPr>
          <a:xfrm>
            <a:off x="287424" y="1129635"/>
            <a:ext cx="8625436" cy="4889584"/>
          </a:xfrm>
          <a:prstGeom prst="rect">
            <a:avLst/>
          </a:prstGeom>
        </p:spPr>
        <p:txBody>
          <a:bodyPr vert="horz" lIns="91440" tIns="45720" rIns="91440" bIns="45720" rtlCol="0">
            <a:normAutofit/>
          </a:bodyPr>
          <a:lstStyle/>
          <a:p>
            <a:pPr lvl="0"/>
            <a:r>
              <a:rPr lang="en-US"/>
              <a:t>Click to edit subhead styles</a:t>
            </a:r>
          </a:p>
          <a:p>
            <a:pPr lvl="1"/>
            <a:r>
              <a:rPr lang="en-US"/>
              <a:t>Second level</a:t>
            </a:r>
          </a:p>
          <a:p>
            <a:pPr lvl="2"/>
            <a:r>
              <a:rPr lang="en-US"/>
              <a:t>Third level</a:t>
            </a:r>
          </a:p>
          <a:p>
            <a:pPr lvl="3"/>
            <a:r>
              <a:rPr lang="en-US"/>
              <a:t>Fourth level</a:t>
            </a:r>
          </a:p>
          <a:p>
            <a:pPr lvl="4"/>
            <a:r>
              <a:rPr lang="en-US"/>
              <a:t>Fifth level</a:t>
            </a:r>
          </a:p>
        </p:txBody>
      </p:sp>
      <p:cxnSp>
        <p:nvCxnSpPr>
          <p:cNvPr id="20" name="Straight Connector 19"/>
          <p:cNvCxnSpPr/>
          <p:nvPr/>
        </p:nvCxnSpPr>
        <p:spPr>
          <a:xfrm>
            <a:off x="0" y="6249735"/>
            <a:ext cx="7086600" cy="0"/>
          </a:xfrm>
          <a:prstGeom prst="line">
            <a:avLst/>
          </a:prstGeom>
          <a:ln w="101600" cmpd="sng">
            <a:solidFill>
              <a:srgbClr val="999999"/>
            </a:solidFill>
          </a:ln>
          <a:effectLst/>
        </p:spPr>
        <p:style>
          <a:lnRef idx="2">
            <a:schemeClr val="accent1"/>
          </a:lnRef>
          <a:fillRef idx="0">
            <a:schemeClr val="accent1"/>
          </a:fillRef>
          <a:effectRef idx="1">
            <a:schemeClr val="accent1"/>
          </a:effectRef>
          <a:fontRef idx="minor">
            <a:schemeClr val="tx1"/>
          </a:fontRef>
        </p:style>
      </p:cxnSp>
      <p:pic>
        <p:nvPicPr>
          <p:cNvPr id="8" name="Picture 7" descr="NEW_OFR NAME ONLY.eps"/>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140221" y="6180716"/>
            <a:ext cx="1828800" cy="126749"/>
          </a:xfrm>
          <a:prstGeom prst="rect">
            <a:avLst/>
          </a:prstGeom>
        </p:spPr>
      </p:pic>
      <p:pic>
        <p:nvPicPr>
          <p:cNvPr id="9" name="Picture 8" descr="NEW_OFR LOGO NOTEXT.eps"/>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175499" y="223838"/>
            <a:ext cx="1737360" cy="688066"/>
          </a:xfrm>
          <a:prstGeom prst="rect">
            <a:avLst/>
          </a:prstGeom>
        </p:spPr>
      </p:pic>
    </p:spTree>
    <p:extLst>
      <p:ext uri="{BB962C8B-B14F-4D97-AF65-F5344CB8AC3E}">
        <p14:creationId xmlns:p14="http://schemas.microsoft.com/office/powerpoint/2010/main" val="1546608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4" r:id="rId4"/>
    <p:sldLayoutId id="2147483652" r:id="rId5"/>
    <p:sldLayoutId id="2147483653" r:id="rId6"/>
  </p:sldLayoutIdLst>
  <p:hf sldNum="0" hdr="0" ftr="0" dt="0"/>
  <p:txStyles>
    <p:titleStyle>
      <a:lvl1pPr algn="l" defTabSz="457200" rtl="0" eaLnBrk="1" latinLnBrk="0" hangingPunct="1">
        <a:spcBef>
          <a:spcPct val="0"/>
        </a:spcBef>
        <a:buNone/>
        <a:defRPr sz="2400" b="1"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b="1"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ewyorkfed.org/markets/counterparties/primary-dealers-statist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www.financialresearch.gov/briefs/2021/07/08/who-participates-in-cleared-repo/" TargetMode="External"/><Relationship Id="rId4" Type="http://schemas.openxmlformats.org/officeDocument/2006/relationships/hyperlink" Target="https://home.treasury.gov/news/press-releases/jy058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financialresearch.gov/briefs/files/OFRBr_21-01_Repo.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financialresearch.gov/short-term-funding-monito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ewyorkfed.org/markets/counterparties/primary-dealers-statistic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hyperlink" Target="https://home.treasury.gov/system/files/136/IAWG-Treasury-Report.pdf" TargetMode="External"/><Relationship Id="rId7" Type="http://schemas.openxmlformats.org/officeDocument/2006/relationships/hyperlink" Target="https://www.regulations.gov/comment/TREAS-DO-2018-0014-0008" TargetMode="External"/><Relationship Id="rId2" Type="http://schemas.openxmlformats.org/officeDocument/2006/relationships/hyperlink" Target="https://home.treasury.gov/news/press-releases/jy0587" TargetMode="External"/><Relationship Id="rId1" Type="http://schemas.openxmlformats.org/officeDocument/2006/relationships/slideLayout" Target="../slideLayouts/slideLayout2.xml"/><Relationship Id="rId6" Type="http://schemas.openxmlformats.org/officeDocument/2006/relationships/hyperlink" Target="https://www.regulations.gov/comment/TREAS-DO-2018-0014-0009" TargetMode="External"/><Relationship Id="rId5" Type="http://schemas.openxmlformats.org/officeDocument/2006/relationships/hyperlink" Target="https://www.brookings.edu/research/enhancing-liquidity-of-the-u-s-treasury-market-under-stress/" TargetMode="External"/><Relationship Id="rId4" Type="http://schemas.openxmlformats.org/officeDocument/2006/relationships/hyperlink" Target="https://www.newyorkfed.org/newsevents/speeches/2020/log20102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8396" y="1786327"/>
            <a:ext cx="6565013" cy="3096758"/>
          </a:xfrm>
        </p:spPr>
        <p:txBody>
          <a:bodyPr/>
          <a:lstStyle/>
          <a:p>
            <a:r>
              <a:rPr lang="en-US" dirty="0"/>
              <a:t>OFR Uncleared Bilateral Repo Data Collection Pilot</a:t>
            </a:r>
            <a:br>
              <a:rPr lang="en-US" dirty="0"/>
            </a:br>
            <a:br>
              <a:rPr lang="en-US" dirty="0"/>
            </a:br>
            <a:endParaRPr lang="en-US" sz="2400" dirty="0"/>
          </a:p>
        </p:txBody>
      </p:sp>
      <p:sp>
        <p:nvSpPr>
          <p:cNvPr id="6" name="TextBox 5">
            <a:extLst>
              <a:ext uri="{FF2B5EF4-FFF2-40B4-BE49-F238E27FC236}">
                <a16:creationId xmlns:a16="http://schemas.microsoft.com/office/drawing/2014/main" id="{82A80741-A2FA-4240-9C11-7CAE08369860}"/>
              </a:ext>
            </a:extLst>
          </p:cNvPr>
          <p:cNvSpPr txBox="1"/>
          <p:nvPr/>
        </p:nvSpPr>
        <p:spPr>
          <a:xfrm>
            <a:off x="2000838" y="4116858"/>
            <a:ext cx="5064766" cy="369332"/>
          </a:xfrm>
          <a:prstGeom prst="rect">
            <a:avLst/>
          </a:prstGeom>
          <a:noFill/>
        </p:spPr>
        <p:txBody>
          <a:bodyPr wrap="square">
            <a:spAutoFit/>
          </a:bodyPr>
          <a:lstStyle/>
          <a:p>
            <a:r>
              <a:rPr lang="en-US" sz="1800" dirty="0">
                <a:solidFill>
                  <a:srgbClr val="263287"/>
                </a:solidFill>
              </a:rPr>
              <a:t>Financial Research Advisory Committee, April 2022</a:t>
            </a:r>
            <a:endParaRPr lang="en-US" dirty="0">
              <a:solidFill>
                <a:srgbClr val="263287"/>
              </a:solidFill>
            </a:endParaRPr>
          </a:p>
        </p:txBody>
      </p:sp>
    </p:spTree>
    <p:extLst>
      <p:ext uri="{BB962C8B-B14F-4D97-AF65-F5344CB8AC3E}">
        <p14:creationId xmlns:p14="http://schemas.microsoft.com/office/powerpoint/2010/main" val="1345060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F07A-1AFA-402D-B277-F14B8243C1AC}"/>
              </a:ext>
            </a:extLst>
          </p:cNvPr>
          <p:cNvSpPr>
            <a:spLocks noGrp="1"/>
          </p:cNvSpPr>
          <p:nvPr>
            <p:ph type="title"/>
          </p:nvPr>
        </p:nvSpPr>
        <p:spPr/>
        <p:txBody>
          <a:bodyPr/>
          <a:lstStyle/>
          <a:p>
            <a:r>
              <a:rPr lang="en-US" dirty="0"/>
              <a:t>Discussion Overview</a:t>
            </a:r>
          </a:p>
        </p:txBody>
      </p:sp>
      <p:sp>
        <p:nvSpPr>
          <p:cNvPr id="3" name="Content Placeholder 2">
            <a:extLst>
              <a:ext uri="{FF2B5EF4-FFF2-40B4-BE49-F238E27FC236}">
                <a16:creationId xmlns:a16="http://schemas.microsoft.com/office/drawing/2014/main" id="{39F66152-2165-4134-8C57-17549528127B}"/>
              </a:ext>
            </a:extLst>
          </p:cNvPr>
          <p:cNvSpPr>
            <a:spLocks noGrp="1"/>
          </p:cNvSpPr>
          <p:nvPr>
            <p:ph idx="1"/>
          </p:nvPr>
        </p:nvSpPr>
        <p:spPr>
          <a:xfrm>
            <a:off x="183777" y="1282046"/>
            <a:ext cx="8595469" cy="4463761"/>
          </a:xfrm>
        </p:spPr>
        <p:txBody>
          <a:bodyPr vert="horz" lIns="91440" tIns="45720" rIns="91440" bIns="45720" rtlCol="0" anchor="t">
            <a:normAutofit/>
          </a:bodyPr>
          <a:lstStyle/>
          <a:p>
            <a:pPr marL="0" indent="0">
              <a:buNone/>
            </a:pPr>
            <a:endParaRPr lang="en-US" sz="2400" dirty="0">
              <a:solidFill>
                <a:srgbClr val="263287"/>
              </a:solidFill>
            </a:endParaRPr>
          </a:p>
          <a:p>
            <a:pPr marL="0" indent="0">
              <a:buNone/>
            </a:pPr>
            <a:r>
              <a:rPr lang="en-US" dirty="0">
                <a:solidFill>
                  <a:srgbClr val="263287"/>
                </a:solidFill>
              </a:rPr>
              <a:t>Part 1: </a:t>
            </a:r>
            <a:r>
              <a:rPr lang="en-US" b="0" dirty="0">
                <a:solidFill>
                  <a:schemeClr val="tx1"/>
                </a:solidFill>
              </a:rPr>
              <a:t>What is known about the uncleared bilateral repo market?</a:t>
            </a:r>
          </a:p>
          <a:p>
            <a:pPr lvl="1"/>
            <a:endParaRPr lang="en-US" dirty="0"/>
          </a:p>
          <a:p>
            <a:pPr marL="0" indent="0">
              <a:buNone/>
            </a:pPr>
            <a:r>
              <a:rPr lang="en-US" dirty="0">
                <a:solidFill>
                  <a:srgbClr val="263287"/>
                </a:solidFill>
              </a:rPr>
              <a:t>Part 2: </a:t>
            </a:r>
            <a:r>
              <a:rPr lang="en-US" b="0" dirty="0">
                <a:solidFill>
                  <a:schemeClr val="tx1"/>
                </a:solidFill>
              </a:rPr>
              <a:t>How would a data collection help the FSOC and others?</a:t>
            </a:r>
          </a:p>
          <a:p>
            <a:pPr marL="0" indent="0">
              <a:buNone/>
            </a:pPr>
            <a:endParaRPr lang="en-US" b="0" dirty="0">
              <a:solidFill>
                <a:srgbClr val="263287"/>
              </a:solidFill>
            </a:endParaRPr>
          </a:p>
          <a:p>
            <a:pPr marL="0" indent="0">
              <a:buNone/>
            </a:pPr>
            <a:r>
              <a:rPr lang="en-US" dirty="0">
                <a:solidFill>
                  <a:srgbClr val="263287"/>
                </a:solidFill>
              </a:rPr>
              <a:t>Part 3: </a:t>
            </a:r>
            <a:r>
              <a:rPr lang="en-US" b="0" dirty="0">
                <a:solidFill>
                  <a:schemeClr val="tx1"/>
                </a:solidFill>
              </a:rPr>
              <a:t>Outstanding questions</a:t>
            </a:r>
            <a:endParaRPr lang="en-US" b="0" dirty="0">
              <a:solidFill>
                <a:schemeClr val="tx1"/>
              </a:solidFill>
              <a:cs typeface="Calibri"/>
            </a:endParaRPr>
          </a:p>
          <a:p>
            <a:pPr marL="457200" lvl="1" indent="0">
              <a:buNone/>
            </a:pPr>
            <a:endParaRPr lang="en-US" sz="1800" b="1" dirty="0"/>
          </a:p>
          <a:p>
            <a:pPr marL="0" indent="0">
              <a:buNone/>
            </a:pPr>
            <a:endParaRPr lang="en-US" sz="1400" dirty="0"/>
          </a:p>
          <a:p>
            <a:pPr lvl="1"/>
            <a:endParaRPr lang="en-US" sz="1400" b="0" dirty="0">
              <a:solidFill>
                <a:schemeClr val="tx1"/>
              </a:solidFill>
            </a:endParaRPr>
          </a:p>
          <a:p>
            <a:pPr lvl="1"/>
            <a:endParaRPr lang="en-US" sz="1400" b="0" dirty="0">
              <a:solidFill>
                <a:schemeClr val="tx1"/>
              </a:solidFill>
            </a:endParaRPr>
          </a:p>
        </p:txBody>
      </p:sp>
    </p:spTree>
    <p:extLst>
      <p:ext uri="{BB962C8B-B14F-4D97-AF65-F5344CB8AC3E}">
        <p14:creationId xmlns:p14="http://schemas.microsoft.com/office/powerpoint/2010/main" val="132957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F07A-1AFA-402D-B277-F14B8243C1AC}"/>
              </a:ext>
            </a:extLst>
          </p:cNvPr>
          <p:cNvSpPr>
            <a:spLocks noGrp="1"/>
          </p:cNvSpPr>
          <p:nvPr>
            <p:ph type="title"/>
          </p:nvPr>
        </p:nvSpPr>
        <p:spPr>
          <a:xfrm>
            <a:off x="0" y="274637"/>
            <a:ext cx="7162800" cy="594360"/>
          </a:xfrm>
        </p:spPr>
        <p:txBody>
          <a:bodyPr/>
          <a:lstStyle/>
          <a:p>
            <a:r>
              <a:rPr lang="en-US" dirty="0"/>
              <a:t>Part 1: What is known about the uncleared market?</a:t>
            </a:r>
            <a:endParaRPr lang="en-US" sz="2800" dirty="0"/>
          </a:p>
        </p:txBody>
      </p:sp>
      <p:sp>
        <p:nvSpPr>
          <p:cNvPr id="3" name="Content Placeholder 2">
            <a:extLst>
              <a:ext uri="{FF2B5EF4-FFF2-40B4-BE49-F238E27FC236}">
                <a16:creationId xmlns:a16="http://schemas.microsoft.com/office/drawing/2014/main" id="{39F66152-2165-4134-8C57-17549528127B}"/>
              </a:ext>
            </a:extLst>
          </p:cNvPr>
          <p:cNvSpPr>
            <a:spLocks noGrp="1"/>
          </p:cNvSpPr>
          <p:nvPr>
            <p:ph idx="1"/>
          </p:nvPr>
        </p:nvSpPr>
        <p:spPr>
          <a:xfrm>
            <a:off x="140915" y="972280"/>
            <a:ext cx="8595469" cy="5202153"/>
          </a:xfrm>
        </p:spPr>
        <p:txBody>
          <a:bodyPr vert="horz" lIns="91440" tIns="45720" rIns="91440" bIns="45720" rtlCol="0" anchor="t">
            <a:normAutofit/>
          </a:bodyPr>
          <a:lstStyle/>
          <a:p>
            <a:pPr marL="0" indent="0">
              <a:buNone/>
            </a:pPr>
            <a:endParaRPr lang="en-US" dirty="0">
              <a:solidFill>
                <a:srgbClr val="263287"/>
              </a:solidFill>
            </a:endParaRPr>
          </a:p>
          <a:p>
            <a:pPr marL="0" indent="0">
              <a:buNone/>
            </a:pPr>
            <a:r>
              <a:rPr lang="en-US" dirty="0">
                <a:solidFill>
                  <a:srgbClr val="263287"/>
                </a:solidFill>
              </a:rPr>
              <a:t>Size and scope:</a:t>
            </a:r>
          </a:p>
          <a:p>
            <a:pPr marL="0" indent="0">
              <a:buNone/>
            </a:pPr>
            <a:endParaRPr lang="en-US" dirty="0">
              <a:solidFill>
                <a:srgbClr val="263287"/>
              </a:solidFill>
            </a:endParaRPr>
          </a:p>
          <a:p>
            <a:pPr marL="229870" indent="-229870">
              <a:buFont typeface="Arial" panose="020B0604020202020204" pitchFamily="34" charset="0"/>
              <a:buChar char="•"/>
            </a:pPr>
            <a:r>
              <a:rPr lang="en-US" b="0" dirty="0">
                <a:solidFill>
                  <a:schemeClr val="tx1"/>
                </a:solidFill>
              </a:rPr>
              <a:t>Over $2 trillion in outstanding agreements from primary dealers alone (based on the </a:t>
            </a:r>
            <a:r>
              <a:rPr lang="en-US" b="0" dirty="0">
                <a:solidFill>
                  <a:schemeClr val="tx1"/>
                </a:solidFill>
                <a:hlinkClick r:id="rId3"/>
              </a:rPr>
              <a:t>Federal Reserve Bank of New York’s Primary Dealer Statistics</a:t>
            </a:r>
            <a:r>
              <a:rPr lang="en-US" b="0" dirty="0">
                <a:solidFill>
                  <a:schemeClr val="tx1"/>
                </a:solidFill>
              </a:rPr>
              <a:t>).</a:t>
            </a:r>
          </a:p>
          <a:p>
            <a:pPr marL="0" indent="0">
              <a:buNone/>
            </a:pPr>
            <a:endParaRPr lang="en-US" b="0" dirty="0">
              <a:solidFill>
                <a:schemeClr val="tx1"/>
              </a:solidFill>
              <a:cs typeface="Calibri"/>
            </a:endParaRPr>
          </a:p>
          <a:p>
            <a:pPr marL="229870" indent="-229870">
              <a:buFont typeface="Arial" panose="020B0604020202020204" pitchFamily="34" charset="0"/>
              <a:buChar char="•"/>
            </a:pPr>
            <a:r>
              <a:rPr lang="en-US" b="0" dirty="0">
                <a:solidFill>
                  <a:schemeClr val="tx1"/>
                </a:solidFill>
              </a:rPr>
              <a:t>A key source of hedge fund leverage (see </a:t>
            </a:r>
            <a:r>
              <a:rPr lang="en-US" b="0" i="0" dirty="0">
                <a:solidFill>
                  <a:schemeClr val="tx1"/>
                </a:solidFill>
                <a:effectLst/>
                <a:hlinkClick r:id="rId4"/>
              </a:rPr>
              <a:t>Financial Stability Oversight Council Statement on Nonbank Financial Intermediation released February 4, 2022</a:t>
            </a:r>
            <a:r>
              <a:rPr lang="en-US" b="0" i="0" dirty="0">
                <a:solidFill>
                  <a:schemeClr val="tx1"/>
                </a:solidFill>
                <a:effectLst/>
              </a:rPr>
              <a:t>).</a:t>
            </a:r>
          </a:p>
          <a:p>
            <a:pPr marL="0" indent="0">
              <a:buNone/>
            </a:pPr>
            <a:endParaRPr lang="en-US" b="0" dirty="0">
              <a:solidFill>
                <a:schemeClr val="tx1"/>
              </a:solidFill>
              <a:cs typeface="Calibri"/>
            </a:endParaRPr>
          </a:p>
          <a:p>
            <a:pPr marL="229870" indent="-229870">
              <a:buFont typeface="Arial" panose="020B0604020202020204" pitchFamily="34" charset="0"/>
              <a:buChar char="•"/>
            </a:pPr>
            <a:r>
              <a:rPr lang="en-US" b="0" dirty="0">
                <a:solidFill>
                  <a:schemeClr val="tx1"/>
                </a:solidFill>
              </a:rPr>
              <a:t>Has no central counterparty or custodian (see </a:t>
            </a:r>
            <a:r>
              <a:rPr lang="en-US" b="0" dirty="0">
                <a:solidFill>
                  <a:schemeClr val="tx1"/>
                </a:solidFill>
                <a:hlinkClick r:id="rId5"/>
              </a:rPr>
              <a:t>Kahn and Olson, 2021</a:t>
            </a:r>
            <a:r>
              <a:rPr lang="en-US" b="0" dirty="0">
                <a:solidFill>
                  <a:schemeClr val="tx1"/>
                </a:solidFill>
              </a:rPr>
              <a:t>).</a:t>
            </a:r>
          </a:p>
          <a:p>
            <a:pPr marL="229870" indent="-229870">
              <a:buFont typeface="Arial" panose="020B0604020202020204" pitchFamily="34" charset="0"/>
              <a:buChar char="•"/>
            </a:pPr>
            <a:endParaRPr lang="en-US" b="0" dirty="0">
              <a:solidFill>
                <a:schemeClr val="tx1"/>
              </a:solidFill>
              <a:cs typeface="Calibri"/>
            </a:endParaRPr>
          </a:p>
          <a:p>
            <a:pPr marL="229870" indent="-229870">
              <a:buFont typeface="Arial" panose="020B0604020202020204" pitchFamily="34" charset="0"/>
              <a:buChar char="•"/>
            </a:pPr>
            <a:r>
              <a:rPr lang="en-US" b="0" dirty="0">
                <a:solidFill>
                  <a:schemeClr val="tx1"/>
                </a:solidFill>
              </a:rPr>
              <a:t>Likely contains riskier collateral than other segments of the repo markets (see </a:t>
            </a:r>
            <a:r>
              <a:rPr lang="en-US" dirty="0">
                <a:solidFill>
                  <a:schemeClr val="tx1"/>
                </a:solidFill>
              </a:rPr>
              <a:t>Slide 5</a:t>
            </a:r>
            <a:r>
              <a:rPr lang="en-US" b="0" dirty="0">
                <a:solidFill>
                  <a:schemeClr val="tx1"/>
                </a:solidFill>
              </a:rPr>
              <a:t>).</a:t>
            </a:r>
            <a:endParaRPr lang="en-US" b="0" dirty="0">
              <a:solidFill>
                <a:srgbClr val="FF0000"/>
              </a:solidFill>
              <a:cs typeface="Calibri"/>
            </a:endParaRPr>
          </a:p>
          <a:p>
            <a:pPr lvl="1"/>
            <a:endParaRPr lang="en-US" sz="1400" b="0" dirty="0">
              <a:solidFill>
                <a:schemeClr val="tx1"/>
              </a:solidFill>
            </a:endParaRPr>
          </a:p>
          <a:p>
            <a:endParaRPr lang="en-US" sz="1400" dirty="0"/>
          </a:p>
        </p:txBody>
      </p:sp>
    </p:spTree>
    <p:extLst>
      <p:ext uri="{BB962C8B-B14F-4D97-AF65-F5344CB8AC3E}">
        <p14:creationId xmlns:p14="http://schemas.microsoft.com/office/powerpoint/2010/main" val="398566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F07A-1AFA-402D-B277-F14B8243C1AC}"/>
              </a:ext>
            </a:extLst>
          </p:cNvPr>
          <p:cNvSpPr>
            <a:spLocks noGrp="1"/>
          </p:cNvSpPr>
          <p:nvPr>
            <p:ph type="title"/>
          </p:nvPr>
        </p:nvSpPr>
        <p:spPr/>
        <p:txBody>
          <a:bodyPr/>
          <a:lstStyle/>
          <a:p>
            <a:r>
              <a:rPr lang="en-US" dirty="0"/>
              <a:t>Part 1: What is known about the uncleared market?</a:t>
            </a:r>
          </a:p>
        </p:txBody>
      </p:sp>
      <p:graphicFrame>
        <p:nvGraphicFramePr>
          <p:cNvPr id="6" name="Table 6">
            <a:extLst>
              <a:ext uri="{FF2B5EF4-FFF2-40B4-BE49-F238E27FC236}">
                <a16:creationId xmlns:a16="http://schemas.microsoft.com/office/drawing/2014/main" id="{6FDFBDC1-7876-430D-8FA3-CA0FD790342C}"/>
              </a:ext>
            </a:extLst>
          </p:cNvPr>
          <p:cNvGraphicFramePr>
            <a:graphicFrameLocks noGrp="1"/>
          </p:cNvGraphicFramePr>
          <p:nvPr/>
        </p:nvGraphicFramePr>
        <p:xfrm>
          <a:off x="398586" y="1299606"/>
          <a:ext cx="7905452" cy="4205606"/>
        </p:xfrm>
        <a:graphic>
          <a:graphicData uri="http://schemas.openxmlformats.org/drawingml/2006/table">
            <a:tbl>
              <a:tblPr firstRow="1" bandRow="1">
                <a:tableStyleId>{5C22544A-7EE6-4342-B048-85BDC9FD1C3A}</a:tableStyleId>
              </a:tblPr>
              <a:tblGrid>
                <a:gridCol w="1215026">
                  <a:extLst>
                    <a:ext uri="{9D8B030D-6E8A-4147-A177-3AD203B41FA5}">
                      <a16:colId xmlns:a16="http://schemas.microsoft.com/office/drawing/2014/main" val="4228310934"/>
                    </a:ext>
                  </a:extLst>
                </a:gridCol>
                <a:gridCol w="3345213">
                  <a:extLst>
                    <a:ext uri="{9D8B030D-6E8A-4147-A177-3AD203B41FA5}">
                      <a16:colId xmlns:a16="http://schemas.microsoft.com/office/drawing/2014/main" val="4165105385"/>
                    </a:ext>
                  </a:extLst>
                </a:gridCol>
                <a:gridCol w="3345213">
                  <a:extLst>
                    <a:ext uri="{9D8B030D-6E8A-4147-A177-3AD203B41FA5}">
                      <a16:colId xmlns:a16="http://schemas.microsoft.com/office/drawing/2014/main" val="2152229205"/>
                    </a:ext>
                  </a:extLst>
                </a:gridCol>
              </a:tblGrid>
              <a:tr h="487046">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solidFill>
                            <a:schemeClr val="tx1"/>
                          </a:solidFill>
                        </a:rPr>
                        <a:t>Tri-Party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b="1" dirty="0">
                          <a:solidFill>
                            <a:schemeClr val="tx1"/>
                          </a:solidFill>
                        </a:rPr>
                        <a:t>Bilateral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4553204"/>
                  </a:ext>
                </a:extLst>
              </a:tr>
              <a:tr h="1810252">
                <a:tc>
                  <a:txBody>
                    <a:bodyPr/>
                    <a:lstStyle/>
                    <a:p>
                      <a:r>
                        <a:rPr lang="en-US" b="1"/>
                        <a:t>Cleared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u="sng" dirty="0"/>
                        <a:t>FICC GCF Repo Service</a:t>
                      </a:r>
                    </a:p>
                    <a:p>
                      <a:pPr marL="285750" indent="-285750">
                        <a:buFont typeface="Arial" panose="020B0604020202020204" pitchFamily="34" charset="0"/>
                        <a:buChar char="•"/>
                      </a:pPr>
                      <a:r>
                        <a:rPr lang="en-US" sz="1400" u="none" dirty="0"/>
                        <a:t>$88 billion daily in 2021</a:t>
                      </a:r>
                    </a:p>
                    <a:p>
                      <a:pPr marL="285750" indent="-285750">
                        <a:buFont typeface="Arial" panose="020B0604020202020204" pitchFamily="34" charset="0"/>
                        <a:buChar char="•"/>
                      </a:pPr>
                      <a:r>
                        <a:rPr lang="en-US" sz="1400" u="none" dirty="0"/>
                        <a:t>FICC serves as CCP (novates trades)</a:t>
                      </a:r>
                    </a:p>
                    <a:p>
                      <a:pPr marL="285750" indent="-285750">
                        <a:buFont typeface="Arial" panose="020B0604020202020204" pitchFamily="34" charset="0"/>
                        <a:buChar char="•"/>
                      </a:pPr>
                      <a:r>
                        <a:rPr lang="en-US" sz="1400" u="none" dirty="0"/>
                        <a:t>BONY serves as custodian bank</a:t>
                      </a:r>
                    </a:p>
                    <a:p>
                      <a:pPr marL="285750" indent="-285750">
                        <a:buFont typeface="Arial" panose="020B0604020202020204" pitchFamily="34" charset="0"/>
                        <a:buChar char="•"/>
                      </a:pPr>
                      <a:r>
                        <a:rPr lang="en-US" sz="1400" u="none" dirty="0"/>
                        <a:t>General collateral (generic CUSIPs)</a:t>
                      </a:r>
                    </a:p>
                    <a:p>
                      <a:pPr marL="285750" indent="-285750">
                        <a:buFont typeface="Arial" panose="020B0604020202020204" pitchFamily="34" charset="0"/>
                        <a:buChar char="•"/>
                      </a:pPr>
                      <a:r>
                        <a:rPr lang="en-US" sz="1400" u="none" dirty="0"/>
                        <a:t>Interdealer between FICC members</a:t>
                      </a:r>
                    </a:p>
                    <a:p>
                      <a:pPr marL="285750" indent="-285750">
                        <a:buFont typeface="Arial" panose="020B0604020202020204" pitchFamily="34" charset="0"/>
                        <a:buChar char="•"/>
                      </a:pPr>
                      <a:r>
                        <a:rPr lang="en-US" sz="1400" u="none" dirty="0"/>
                        <a:t>Treasuries, Agency debt, Agency MBS</a:t>
                      </a:r>
                    </a:p>
                    <a:p>
                      <a:pPr marL="285750" indent="-285750">
                        <a:buFont typeface="Arial" panose="020B0604020202020204" pitchFamily="34" charset="0"/>
                        <a:buChar char="•"/>
                      </a:pPr>
                      <a:r>
                        <a:rPr lang="en-US" sz="1400" u="none" dirty="0"/>
                        <a:t>Data collected from 1 entity (FICC)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u="sng" dirty="0"/>
                        <a:t>FICC DVP Repo Service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mn-lt"/>
                          <a:ea typeface="+mn-ea"/>
                          <a:cs typeface="+mn-cs"/>
                        </a:rPr>
                        <a:t>$907 billion daily in 2021</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mn-lt"/>
                          <a:ea typeface="+mn-ea"/>
                          <a:cs typeface="+mn-cs"/>
                        </a:rPr>
                        <a:t>FICC serves as CCP (novates trades)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mn-lt"/>
                          <a:ea typeface="+mn-ea"/>
                          <a:cs typeface="+mn-cs"/>
                        </a:rPr>
                        <a:t>Specific collateral (particular CUSIP)</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mn-lt"/>
                          <a:ea typeface="+mn-ea"/>
                          <a:cs typeface="+mn-cs"/>
                        </a:rPr>
                        <a:t>Interdealer + sponsored members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mn-lt"/>
                          <a:ea typeface="+mn-ea"/>
                          <a:cs typeface="+mn-cs"/>
                        </a:rPr>
                        <a:t>Treasuries, Agency debt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effectLst/>
                          <a:uLnTx/>
                          <a:uFillTx/>
                          <a:latin typeface="+mn-lt"/>
                          <a:ea typeface="+mn-ea"/>
                          <a:cs typeface="+mn-cs"/>
                        </a:rPr>
                        <a:t>Data collected from 1 entity (FICC)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82989312"/>
                  </a:ext>
                </a:extLst>
              </a:tr>
              <a:tr h="1810252">
                <a:tc>
                  <a:txBody>
                    <a:bodyPr/>
                    <a:lstStyle/>
                    <a:p>
                      <a:r>
                        <a:rPr lang="en-US" b="1"/>
                        <a:t>Uncleared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u="sng"/>
                        <a:t>BNY Mellon Triparty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effectLst/>
                          <a:uLnTx/>
                          <a:uFillTx/>
                          <a:latin typeface="+mn-lt"/>
                          <a:ea typeface="+mn-ea"/>
                          <a:cs typeface="+mn-cs"/>
                        </a:rPr>
                        <a:t>$1,813 billion daily in 2021</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effectLst/>
                          <a:uLnTx/>
                          <a:uFillTx/>
                          <a:latin typeface="+mn-lt"/>
                          <a:ea typeface="+mn-ea"/>
                          <a:cs typeface="+mn-cs"/>
                        </a:rPr>
                        <a:t>BONY serves as custodian bank</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effectLst/>
                          <a:uLnTx/>
                          <a:uFillTx/>
                          <a:latin typeface="+mn-lt"/>
                          <a:ea typeface="+mn-ea"/>
                          <a:cs typeface="+mn-cs"/>
                        </a:rPr>
                        <a:t>General collateral (generic CUSIPs)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effectLst/>
                          <a:uLnTx/>
                          <a:uFillTx/>
                          <a:latin typeface="+mn-lt"/>
                          <a:ea typeface="+mn-ea"/>
                          <a:cs typeface="+mn-cs"/>
                        </a:rPr>
                        <a:t>Wide range of participants (just need to sign agreement with BONY)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effectLst/>
                          <a:uLnTx/>
                          <a:uFillTx/>
                          <a:latin typeface="+mn-lt"/>
                          <a:ea typeface="+mn-ea"/>
                          <a:cs typeface="+mn-cs"/>
                        </a:rPr>
                        <a:t>Wide range of collateral</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a:ln>
                            <a:noFill/>
                          </a:ln>
                          <a:effectLst/>
                          <a:uLnTx/>
                          <a:uFillTx/>
                          <a:latin typeface="+mn-lt"/>
                          <a:ea typeface="+mn-ea"/>
                          <a:cs typeface="+mn-cs"/>
                        </a:rPr>
                        <a:t>Data collected from 1 entity (BONY)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u="sng" dirty="0">
                          <a:solidFill>
                            <a:srgbClr val="263287"/>
                          </a:solidFill>
                        </a:rPr>
                        <a:t>Uncleared Bilateral</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263287"/>
                          </a:solidFill>
                          <a:effectLst/>
                          <a:uLnTx/>
                          <a:uFillTx/>
                          <a:latin typeface="+mn-lt"/>
                          <a:ea typeface="+mn-ea"/>
                          <a:cs typeface="+mn-cs"/>
                        </a:rPr>
                        <a:t>??? billion daily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263287"/>
                          </a:solidFill>
                          <a:effectLst/>
                          <a:uLnTx/>
                          <a:uFillTx/>
                          <a:latin typeface="+mn-lt"/>
                          <a:ea typeface="+mn-ea"/>
                          <a:cs typeface="+mn-cs"/>
                        </a:rPr>
                        <a:t>No CCP or central custodian</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263287"/>
                          </a:solidFill>
                          <a:effectLst/>
                          <a:uLnTx/>
                          <a:uFillTx/>
                          <a:latin typeface="+mn-lt"/>
                          <a:ea typeface="+mn-ea"/>
                          <a:cs typeface="+mn-cs"/>
                        </a:rPr>
                        <a:t>Allows specific collateral</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263287"/>
                          </a:solidFill>
                          <a:effectLst/>
                          <a:uLnTx/>
                          <a:uFillTx/>
                          <a:latin typeface="+mn-lt"/>
                          <a:ea typeface="+mn-ea"/>
                          <a:cs typeface="+mn-cs"/>
                        </a:rPr>
                        <a:t>Wide range of participants?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1" i="0" u="none" strike="noStrike" kern="1200" cap="none" spc="0" normalizeH="0" baseline="0" noProof="0" dirty="0">
                          <a:ln>
                            <a:noFill/>
                          </a:ln>
                          <a:solidFill>
                            <a:srgbClr val="263287"/>
                          </a:solidFill>
                          <a:effectLst/>
                          <a:uLnTx/>
                          <a:uFillTx/>
                          <a:latin typeface="+mn-lt"/>
                          <a:ea typeface="+mn-ea"/>
                          <a:cs typeface="+mn-cs"/>
                        </a:rPr>
                        <a:t>Wide range of collateral?</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C00000"/>
                          </a:solidFill>
                          <a:effectLst/>
                          <a:uLnTx/>
                          <a:uFillTx/>
                          <a:latin typeface="+mn-lt"/>
                          <a:ea typeface="+mn-ea"/>
                          <a:cs typeface="+mn-cs"/>
                        </a:rPr>
                        <a:t>Little visibility; data must be collected from individual market participants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220493"/>
                  </a:ext>
                </a:extLst>
              </a:tr>
            </a:tbl>
          </a:graphicData>
        </a:graphic>
      </p:graphicFrame>
      <p:sp>
        <p:nvSpPr>
          <p:cNvPr id="8" name="TextBox 7">
            <a:extLst>
              <a:ext uri="{FF2B5EF4-FFF2-40B4-BE49-F238E27FC236}">
                <a16:creationId xmlns:a16="http://schemas.microsoft.com/office/drawing/2014/main" id="{6E4DBE3E-C252-4D01-915C-92E0514F52F5}"/>
              </a:ext>
            </a:extLst>
          </p:cNvPr>
          <p:cNvSpPr txBox="1"/>
          <p:nvPr/>
        </p:nvSpPr>
        <p:spPr>
          <a:xfrm>
            <a:off x="609599" y="5684683"/>
            <a:ext cx="8135816" cy="461665"/>
          </a:xfrm>
          <a:prstGeom prst="rect">
            <a:avLst/>
          </a:prstGeom>
          <a:noFill/>
        </p:spPr>
        <p:txBody>
          <a:bodyPr wrap="square" rtlCol="0">
            <a:spAutoFit/>
          </a:bodyPr>
          <a:lstStyle/>
          <a:p>
            <a:r>
              <a:rPr lang="en-US" sz="1200" i="1" dirty="0"/>
              <a:t>* This figure omits FICC’s CCIT Service and Sponsored GC Service. For more details, see </a:t>
            </a:r>
            <a:r>
              <a:rPr lang="en-US" sz="1200" i="1" dirty="0">
                <a:hlinkClick r:id="rId3"/>
              </a:rPr>
              <a:t>OFR Brief 21-01</a:t>
            </a:r>
            <a:r>
              <a:rPr lang="en-US" sz="1200" i="1" dirty="0"/>
              <a:t>, “Who Participates in Cleared Repo?” by R. Jay Kahn &amp; Luke M. Olson; see also the OFR’s </a:t>
            </a:r>
            <a:r>
              <a:rPr lang="en-US" sz="1200" i="1" dirty="0">
                <a:hlinkClick r:id="rId4"/>
              </a:rPr>
              <a:t>Short-term Funding Monitor</a:t>
            </a:r>
            <a:r>
              <a:rPr lang="en-US" sz="1200" i="1" dirty="0"/>
              <a:t>.</a:t>
            </a:r>
          </a:p>
        </p:txBody>
      </p:sp>
      <p:sp>
        <p:nvSpPr>
          <p:cNvPr id="3" name="TextBox 2">
            <a:extLst>
              <a:ext uri="{FF2B5EF4-FFF2-40B4-BE49-F238E27FC236}">
                <a16:creationId xmlns:a16="http://schemas.microsoft.com/office/drawing/2014/main" id="{D335BEB6-FA47-4E15-858D-B0045AD66FCE}"/>
              </a:ext>
            </a:extLst>
          </p:cNvPr>
          <p:cNvSpPr txBox="1"/>
          <p:nvPr/>
        </p:nvSpPr>
        <p:spPr>
          <a:xfrm>
            <a:off x="3105149" y="926068"/>
            <a:ext cx="3543301" cy="369332"/>
          </a:xfrm>
          <a:prstGeom prst="rect">
            <a:avLst/>
          </a:prstGeom>
          <a:noFill/>
        </p:spPr>
        <p:txBody>
          <a:bodyPr wrap="square" rtlCol="0">
            <a:spAutoFit/>
          </a:bodyPr>
          <a:lstStyle/>
          <a:p>
            <a:r>
              <a:rPr lang="en-US" dirty="0"/>
              <a:t>U.S. Repo Markets’ Four Segments*</a:t>
            </a:r>
          </a:p>
        </p:txBody>
      </p:sp>
    </p:spTree>
    <p:extLst>
      <p:ext uri="{BB962C8B-B14F-4D97-AF65-F5344CB8AC3E}">
        <p14:creationId xmlns:p14="http://schemas.microsoft.com/office/powerpoint/2010/main" val="130900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F07A-1AFA-402D-B277-F14B8243C1AC}"/>
              </a:ext>
            </a:extLst>
          </p:cNvPr>
          <p:cNvSpPr>
            <a:spLocks noGrp="1"/>
          </p:cNvSpPr>
          <p:nvPr>
            <p:ph type="title"/>
          </p:nvPr>
        </p:nvSpPr>
        <p:spPr/>
        <p:txBody>
          <a:bodyPr/>
          <a:lstStyle/>
          <a:p>
            <a:r>
              <a:rPr lang="en-US" dirty="0"/>
              <a:t>Part 1: What is known about the uncleared market?</a:t>
            </a:r>
          </a:p>
        </p:txBody>
      </p:sp>
      <p:sp>
        <p:nvSpPr>
          <p:cNvPr id="10" name="TextBox 9">
            <a:extLst>
              <a:ext uri="{FF2B5EF4-FFF2-40B4-BE49-F238E27FC236}">
                <a16:creationId xmlns:a16="http://schemas.microsoft.com/office/drawing/2014/main" id="{F28AB2D3-654C-48A8-995F-515801086011}"/>
              </a:ext>
            </a:extLst>
          </p:cNvPr>
          <p:cNvSpPr txBox="1"/>
          <p:nvPr/>
        </p:nvSpPr>
        <p:spPr>
          <a:xfrm>
            <a:off x="118573" y="889045"/>
            <a:ext cx="5565789" cy="2308324"/>
          </a:xfrm>
          <a:prstGeom prst="rect">
            <a:avLst/>
          </a:prstGeom>
          <a:noFill/>
          <a:ln>
            <a:noFill/>
          </a:ln>
        </p:spPr>
        <p:txBody>
          <a:bodyPr wrap="square" lIns="91440" tIns="45720" rIns="91440" bIns="45720" rtlCol="0" anchor="t">
            <a:spAutoFit/>
          </a:bodyPr>
          <a:lstStyle/>
          <a:p>
            <a:r>
              <a:rPr lang="en-US" sz="1600" b="1" dirty="0"/>
              <a:t>Size Estimates Based on </a:t>
            </a:r>
            <a:r>
              <a:rPr lang="en-US" sz="1600" b="1" dirty="0">
                <a:hlinkClick r:id="rId3"/>
              </a:rPr>
              <a:t>Primary Dealer Statistics</a:t>
            </a:r>
            <a:r>
              <a:rPr lang="en-US" sz="1600" b="1" dirty="0"/>
              <a:t> for January 5, 2022:</a:t>
            </a:r>
          </a:p>
          <a:p>
            <a:pPr marL="342900" indent="-342900">
              <a:buFont typeface="Arial" panose="020B0604020202020204" pitchFamily="34" charset="0"/>
              <a:buChar char="•"/>
            </a:pPr>
            <a:r>
              <a:rPr lang="en-US" sz="1600" dirty="0"/>
              <a:t>Uncleared bilateral repo was 38% of total ($947B).</a:t>
            </a:r>
            <a:endParaRPr lang="en-US" sz="2000" dirty="0"/>
          </a:p>
          <a:p>
            <a:pPr marL="342900" indent="-342900">
              <a:buFont typeface="Arial" panose="020B0604020202020204" pitchFamily="34" charset="0"/>
              <a:buChar char="•"/>
            </a:pPr>
            <a:r>
              <a:rPr lang="en-US" sz="1600" dirty="0"/>
              <a:t>Uncleared bilateral reverse-repo was 62% of total ($1,205B).</a:t>
            </a:r>
            <a:endParaRPr lang="en-US" sz="1600" b="1" dirty="0">
              <a:cs typeface="Calibri"/>
            </a:endParaRPr>
          </a:p>
          <a:p>
            <a:pPr marL="342900" indent="-342900">
              <a:buFont typeface="Arial" panose="020B0604020202020204" pitchFamily="34" charset="0"/>
              <a:buChar char="•"/>
            </a:pPr>
            <a:endParaRPr lang="en-US" sz="1600" dirty="0"/>
          </a:p>
          <a:p>
            <a:r>
              <a:rPr lang="en-US" sz="1600" b="1" dirty="0"/>
              <a:t>For hedge funds this market is especially important:</a:t>
            </a:r>
            <a:endParaRPr lang="en-US" sz="1600" b="1" dirty="0">
              <a:cs typeface="Calibri"/>
            </a:endParaRPr>
          </a:p>
          <a:p>
            <a:pPr marL="342900" indent="-342900">
              <a:buFont typeface="Arial" panose="020B0604020202020204" pitchFamily="34" charset="0"/>
              <a:buChar char="•"/>
            </a:pPr>
            <a:r>
              <a:rPr lang="en-US" sz="1600" dirty="0"/>
              <a:t>DVP only made up $45 billion (4%) of hedge fund repo borrowing in Q1 2021. The remainder is likely mostly uncleared bilateral.  </a:t>
            </a:r>
            <a:r>
              <a:rPr lang="en-US" sz="1600" b="1" dirty="0"/>
              <a:t>(see left figure)</a:t>
            </a:r>
            <a:endParaRPr lang="en-US" sz="1600" b="1" dirty="0">
              <a:cs typeface="Calibri"/>
            </a:endParaRPr>
          </a:p>
        </p:txBody>
      </p:sp>
      <p:graphicFrame>
        <p:nvGraphicFramePr>
          <p:cNvPr id="12" name="Chart 11">
            <a:extLst>
              <a:ext uri="{FF2B5EF4-FFF2-40B4-BE49-F238E27FC236}">
                <a16:creationId xmlns:a16="http://schemas.microsoft.com/office/drawing/2014/main" id="{26425A41-359B-4E70-ABA0-B5F2166036B2}"/>
              </a:ext>
            </a:extLst>
          </p:cNvPr>
          <p:cNvGraphicFramePr>
            <a:graphicFrameLocks/>
          </p:cNvGraphicFramePr>
          <p:nvPr/>
        </p:nvGraphicFramePr>
        <p:xfrm>
          <a:off x="196734" y="3429000"/>
          <a:ext cx="4256694" cy="274701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2BA8DAF2-098B-4E5D-9E05-9FE53C439ABC}"/>
              </a:ext>
            </a:extLst>
          </p:cNvPr>
          <p:cNvGraphicFramePr>
            <a:graphicFrameLocks/>
          </p:cNvGraphicFramePr>
          <p:nvPr/>
        </p:nvGraphicFramePr>
        <p:xfrm>
          <a:off x="4453428" y="3428999"/>
          <a:ext cx="4702295" cy="274701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Chart 6">
            <a:extLst>
              <a:ext uri="{FF2B5EF4-FFF2-40B4-BE49-F238E27FC236}">
                <a16:creationId xmlns:a16="http://schemas.microsoft.com/office/drawing/2014/main" id="{EFDBB13C-5566-4FB3-BA5D-4574C9BD3CEF}"/>
              </a:ext>
            </a:extLst>
          </p:cNvPr>
          <p:cNvGraphicFramePr>
            <a:graphicFrameLocks/>
          </p:cNvGraphicFramePr>
          <p:nvPr/>
        </p:nvGraphicFramePr>
        <p:xfrm>
          <a:off x="5684362" y="868996"/>
          <a:ext cx="3341065" cy="2393851"/>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80337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A63C-3E18-4EDB-B4BF-99D8F1838624}"/>
              </a:ext>
            </a:extLst>
          </p:cNvPr>
          <p:cNvSpPr>
            <a:spLocks noGrp="1"/>
          </p:cNvSpPr>
          <p:nvPr>
            <p:ph type="title"/>
          </p:nvPr>
        </p:nvSpPr>
        <p:spPr>
          <a:xfrm>
            <a:off x="-1" y="274637"/>
            <a:ext cx="7153275" cy="594360"/>
          </a:xfrm>
        </p:spPr>
        <p:txBody>
          <a:bodyPr/>
          <a:lstStyle/>
          <a:p>
            <a:r>
              <a:rPr lang="en-US" dirty="0"/>
              <a:t>Part 2: Benefits of a data collection</a:t>
            </a:r>
          </a:p>
        </p:txBody>
      </p:sp>
      <p:sp>
        <p:nvSpPr>
          <p:cNvPr id="3" name="Content Placeholder 2">
            <a:extLst>
              <a:ext uri="{FF2B5EF4-FFF2-40B4-BE49-F238E27FC236}">
                <a16:creationId xmlns:a16="http://schemas.microsoft.com/office/drawing/2014/main" id="{C2907F5B-D136-400B-ACB2-6A87A1CFA6B5}"/>
              </a:ext>
            </a:extLst>
          </p:cNvPr>
          <p:cNvSpPr>
            <a:spLocks noGrp="1"/>
          </p:cNvSpPr>
          <p:nvPr>
            <p:ph idx="1"/>
          </p:nvPr>
        </p:nvSpPr>
        <p:spPr/>
        <p:txBody>
          <a:bodyPr vert="horz" lIns="91440" tIns="45720" rIns="91440" bIns="45720" rtlCol="0" anchor="t">
            <a:normAutofit fontScale="32500" lnSpcReduction="20000"/>
          </a:bodyPr>
          <a:lstStyle/>
          <a:p>
            <a:r>
              <a:rPr lang="en-US" sz="5500" dirty="0">
                <a:solidFill>
                  <a:srgbClr val="263287"/>
                </a:solidFill>
              </a:rPr>
              <a:t>Calls for increased transparency </a:t>
            </a:r>
            <a:r>
              <a:rPr lang="en-US" sz="5500" i="1" dirty="0">
                <a:solidFill>
                  <a:srgbClr val="263287"/>
                </a:solidFill>
              </a:rPr>
              <a:t>by regulators.</a:t>
            </a:r>
          </a:p>
          <a:p>
            <a:pPr lvl="1"/>
            <a:r>
              <a:rPr lang="en-US" sz="5500" dirty="0">
                <a:solidFill>
                  <a:schemeClr val="tx1"/>
                </a:solidFill>
              </a:rPr>
              <a:t>Calls for more transparency from </a:t>
            </a:r>
            <a:r>
              <a:rPr lang="en-US" sz="5500" dirty="0">
                <a:solidFill>
                  <a:schemeClr val="tx1"/>
                </a:solidFill>
                <a:hlinkClick r:id="rId2"/>
              </a:rPr>
              <a:t>the FSOC</a:t>
            </a:r>
            <a:r>
              <a:rPr lang="en-US" sz="5500" dirty="0">
                <a:solidFill>
                  <a:schemeClr val="tx1"/>
                </a:solidFill>
              </a:rPr>
              <a:t>, </a:t>
            </a:r>
            <a:r>
              <a:rPr lang="en-US" sz="5500" dirty="0">
                <a:solidFill>
                  <a:schemeClr val="tx1"/>
                </a:solidFill>
                <a:hlinkClick r:id="rId3"/>
              </a:rPr>
              <a:t>IAWG on Treasury markets</a:t>
            </a:r>
            <a:r>
              <a:rPr lang="en-US" sz="5500" dirty="0">
                <a:solidFill>
                  <a:schemeClr val="tx1"/>
                </a:solidFill>
              </a:rPr>
              <a:t>, and </a:t>
            </a:r>
            <a:r>
              <a:rPr lang="en-US" sz="5500" dirty="0"/>
              <a:t>senior members of the </a:t>
            </a:r>
            <a:r>
              <a:rPr lang="en-US" sz="5500" dirty="0">
                <a:hlinkClick r:id="rId4"/>
              </a:rPr>
              <a:t>Federal Reserve Bank of New York </a:t>
            </a:r>
            <a:r>
              <a:rPr lang="en-US" sz="5500" dirty="0"/>
              <a:t>and </a:t>
            </a:r>
            <a:r>
              <a:rPr lang="en-US" sz="5500" dirty="0">
                <a:hlinkClick r:id="rId5"/>
              </a:rPr>
              <a:t>Treasury Department</a:t>
            </a:r>
            <a:r>
              <a:rPr lang="en-US" sz="5500" dirty="0">
                <a:solidFill>
                  <a:schemeClr val="tx1"/>
                </a:solidFill>
              </a:rPr>
              <a:t>.</a:t>
            </a:r>
            <a:r>
              <a:rPr lang="en-US" sz="5500" dirty="0">
                <a:solidFill>
                  <a:srgbClr val="FF0000"/>
                </a:solidFill>
              </a:rPr>
              <a:t> </a:t>
            </a:r>
          </a:p>
          <a:p>
            <a:pPr lvl="1"/>
            <a:endParaRPr lang="en-US" sz="4000" dirty="0">
              <a:solidFill>
                <a:schemeClr val="tx1"/>
              </a:solidFill>
            </a:endParaRPr>
          </a:p>
          <a:p>
            <a:r>
              <a:rPr lang="en-US" sz="5500" dirty="0">
                <a:solidFill>
                  <a:srgbClr val="263287"/>
                </a:solidFill>
              </a:rPr>
              <a:t>Calls for increased transparency </a:t>
            </a:r>
            <a:r>
              <a:rPr lang="en-US" sz="5500" i="1" dirty="0">
                <a:solidFill>
                  <a:srgbClr val="263287"/>
                </a:solidFill>
              </a:rPr>
              <a:t>by the private sector.</a:t>
            </a:r>
          </a:p>
          <a:p>
            <a:pPr lvl="1"/>
            <a:r>
              <a:rPr lang="en-US" sz="5500" dirty="0"/>
              <a:t>This need was highlighted in the private sector's comments on our 2018 proposed rule on cleared repo, for example:</a:t>
            </a:r>
          </a:p>
          <a:p>
            <a:pPr lvl="1"/>
            <a:endParaRPr lang="en-US" sz="4500" dirty="0"/>
          </a:p>
          <a:p>
            <a:pPr marL="914400" lvl="2" indent="0">
              <a:buNone/>
            </a:pPr>
            <a:r>
              <a:rPr lang="en-US" sz="5500" dirty="0"/>
              <a:t>“[W]e recommend that the Office proceed with collecting data on uncleared bilateral repos as well, as access to comprehensive data covering the entire repo market is critical to monitoring overall market stability.” – </a:t>
            </a:r>
            <a:r>
              <a:rPr lang="en-US" sz="5500" dirty="0">
                <a:hlinkClick r:id="rId6"/>
              </a:rPr>
              <a:t>Citadel</a:t>
            </a:r>
            <a:r>
              <a:rPr lang="en-US" sz="5500" dirty="0"/>
              <a:t>, Sept. 10, 2018</a:t>
            </a:r>
          </a:p>
          <a:p>
            <a:pPr marL="914400" lvl="2" indent="0">
              <a:buNone/>
            </a:pPr>
            <a:endParaRPr lang="en-US" sz="4500" dirty="0"/>
          </a:p>
          <a:p>
            <a:pPr marL="914400" lvl="2" indent="0">
              <a:buNone/>
            </a:pPr>
            <a:r>
              <a:rPr lang="en-US" sz="5500" dirty="0"/>
              <a:t>“…greater transparency into the repo market should help eliminate "blind spots" and facilitate the Council's risk efforts to identify and respond to emerging threats to the stability of U.S. financial markets.”- </a:t>
            </a:r>
            <a:r>
              <a:rPr lang="en-US" sz="5500" dirty="0">
                <a:hlinkClick r:id="rId7"/>
              </a:rPr>
              <a:t>Fixed Income Clearing Corporation</a:t>
            </a:r>
            <a:r>
              <a:rPr lang="en-US" sz="5500" dirty="0"/>
              <a:t>, Sept. 10, 2018</a:t>
            </a:r>
          </a:p>
          <a:p>
            <a:pPr marL="914400" lvl="2" indent="0">
              <a:buNone/>
            </a:pPr>
            <a:endParaRPr lang="en-US" sz="4000" dirty="0"/>
          </a:p>
          <a:p>
            <a:r>
              <a:rPr lang="en-US" sz="5500" dirty="0">
                <a:solidFill>
                  <a:srgbClr val="263287"/>
                </a:solidFill>
              </a:rPr>
              <a:t>OFR’s research shows this blind-spot has only become more acute with the 2019 repo spike and March 2020 illiquidity.</a:t>
            </a:r>
          </a:p>
          <a:p>
            <a:pPr marL="914400" lvl="2" indent="0">
              <a:buNone/>
            </a:pPr>
            <a:endParaRPr lang="en-US" sz="1400" dirty="0"/>
          </a:p>
        </p:txBody>
      </p:sp>
    </p:spTree>
    <p:extLst>
      <p:ext uri="{BB962C8B-B14F-4D97-AF65-F5344CB8AC3E}">
        <p14:creationId xmlns:p14="http://schemas.microsoft.com/office/powerpoint/2010/main" val="1725182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F07A-1AFA-402D-B277-F14B8243C1AC}"/>
              </a:ext>
            </a:extLst>
          </p:cNvPr>
          <p:cNvSpPr>
            <a:spLocks noGrp="1"/>
          </p:cNvSpPr>
          <p:nvPr>
            <p:ph type="title"/>
          </p:nvPr>
        </p:nvSpPr>
        <p:spPr/>
        <p:txBody>
          <a:bodyPr/>
          <a:lstStyle/>
          <a:p>
            <a:r>
              <a:rPr lang="en-US" dirty="0"/>
              <a:t>Part 3: Outstanding questions</a:t>
            </a:r>
          </a:p>
        </p:txBody>
      </p:sp>
      <p:sp>
        <p:nvSpPr>
          <p:cNvPr id="3" name="Content Placeholder 2">
            <a:extLst>
              <a:ext uri="{FF2B5EF4-FFF2-40B4-BE49-F238E27FC236}">
                <a16:creationId xmlns:a16="http://schemas.microsoft.com/office/drawing/2014/main" id="{39F66152-2165-4134-8C57-17549528127B}"/>
              </a:ext>
            </a:extLst>
          </p:cNvPr>
          <p:cNvSpPr>
            <a:spLocks noGrp="1"/>
          </p:cNvSpPr>
          <p:nvPr>
            <p:ph idx="1"/>
          </p:nvPr>
        </p:nvSpPr>
        <p:spPr>
          <a:xfrm>
            <a:off x="274265" y="1024668"/>
            <a:ext cx="8595469" cy="4998762"/>
          </a:xfrm>
        </p:spPr>
        <p:txBody>
          <a:bodyPr vert="horz" lIns="91440" tIns="45720" rIns="91440" bIns="45720" rtlCol="0" anchor="t">
            <a:normAutofit/>
          </a:bodyPr>
          <a:lstStyle/>
          <a:p>
            <a:pPr marL="0" lvl="1" indent="0">
              <a:buNone/>
            </a:pPr>
            <a:r>
              <a:rPr lang="en-US" sz="2400" b="1" dirty="0">
                <a:solidFill>
                  <a:srgbClr val="263287"/>
                </a:solidFill>
              </a:rPr>
              <a:t>To inform a data collection, the OFR is interested in more information on:</a:t>
            </a:r>
          </a:p>
          <a:p>
            <a:pPr marL="0" lvl="1" indent="0">
              <a:buNone/>
            </a:pPr>
            <a:endParaRPr lang="en-US" sz="2400" b="1" dirty="0">
              <a:solidFill>
                <a:srgbClr val="263287"/>
              </a:solidFill>
            </a:endParaRPr>
          </a:p>
          <a:p>
            <a:pPr marL="626745" lvl="1" indent="-169545">
              <a:buFont typeface="Arial" panose="020B0604020202020204" pitchFamily="34" charset="0"/>
              <a:buChar char="•"/>
              <a:tabLst>
                <a:tab pos="627063" algn="l"/>
              </a:tabLst>
            </a:pPr>
            <a:r>
              <a:rPr lang="en-US" sz="2400" dirty="0"/>
              <a:t>Setting thresholds for covered reporters</a:t>
            </a:r>
          </a:p>
          <a:p>
            <a:pPr marL="457200" lvl="1" indent="0">
              <a:buNone/>
              <a:tabLst>
                <a:tab pos="627063" algn="l"/>
              </a:tabLst>
            </a:pPr>
            <a:endParaRPr lang="en-US" sz="2400" dirty="0">
              <a:cs typeface="Calibri"/>
            </a:endParaRPr>
          </a:p>
          <a:p>
            <a:pPr marL="626745" lvl="1" indent="-169545">
              <a:buFont typeface="Arial" panose="020B0604020202020204" pitchFamily="34" charset="0"/>
              <a:buChar char="•"/>
              <a:tabLst>
                <a:tab pos="627063" algn="l"/>
              </a:tabLst>
            </a:pPr>
            <a:r>
              <a:rPr lang="en-US" sz="2400" dirty="0"/>
              <a:t>Existing data standards for uncleared bilateral repo transactions</a:t>
            </a:r>
          </a:p>
          <a:p>
            <a:pPr marL="457200" lvl="1" indent="0">
              <a:buNone/>
              <a:tabLst>
                <a:tab pos="627063" algn="l"/>
              </a:tabLst>
            </a:pPr>
            <a:endParaRPr lang="en-US" sz="2400" dirty="0"/>
          </a:p>
          <a:p>
            <a:pPr marL="626745" lvl="1" indent="-169545">
              <a:buFont typeface="Arial" panose="020B0604020202020204" pitchFamily="34" charset="0"/>
              <a:buChar char="•"/>
              <a:tabLst>
                <a:tab pos="627063" algn="l"/>
              </a:tabLst>
            </a:pPr>
            <a:r>
              <a:rPr lang="en-US" sz="2400" dirty="0"/>
              <a:t>Life-cycle and mechanics of uncleared bilateral trades.</a:t>
            </a:r>
          </a:p>
          <a:p>
            <a:pPr marL="626745" lvl="1" indent="-169545">
              <a:buFont typeface="Arial" panose="020B0604020202020204" pitchFamily="34" charset="0"/>
              <a:buChar char="•"/>
              <a:tabLst>
                <a:tab pos="627063" algn="l"/>
              </a:tabLst>
            </a:pPr>
            <a:endParaRPr lang="en-US" sz="2400" dirty="0"/>
          </a:p>
          <a:p>
            <a:pPr marL="626745" lvl="1" indent="-169545">
              <a:buFont typeface="Arial" panose="020B0604020202020204" pitchFamily="34" charset="0"/>
              <a:buChar char="•"/>
              <a:tabLst>
                <a:tab pos="627063" algn="l"/>
              </a:tabLst>
            </a:pPr>
            <a:r>
              <a:rPr lang="en-US" sz="2400" dirty="0"/>
              <a:t>Margining practices and collateral valuation.</a:t>
            </a:r>
          </a:p>
          <a:p>
            <a:pPr marL="626745" lvl="1" indent="-169545">
              <a:buFont typeface="Arial" panose="020B0604020202020204" pitchFamily="34" charset="0"/>
              <a:buChar char="•"/>
              <a:tabLst>
                <a:tab pos="627063" algn="l"/>
              </a:tabLst>
            </a:pPr>
            <a:endParaRPr lang="en-US" sz="1800" b="1" dirty="0">
              <a:solidFill>
                <a:srgbClr val="263287"/>
              </a:solidFill>
            </a:endParaRPr>
          </a:p>
          <a:p>
            <a:pPr marL="0" lvl="1" indent="0">
              <a:buNone/>
            </a:pPr>
            <a:endParaRPr lang="en-US" sz="1600" b="0" dirty="0">
              <a:solidFill>
                <a:schemeClr val="tx1"/>
              </a:solidFill>
            </a:endParaRPr>
          </a:p>
          <a:p>
            <a:pPr marL="457200" lvl="1" indent="0">
              <a:buNone/>
              <a:tabLst>
                <a:tab pos="627063" algn="l"/>
              </a:tabLst>
            </a:pPr>
            <a:endParaRPr lang="en-US" sz="1400" dirty="0"/>
          </a:p>
          <a:p>
            <a:pPr marL="457200" lvl="1" indent="0">
              <a:buNone/>
              <a:tabLst>
                <a:tab pos="627063" algn="l"/>
              </a:tabLst>
            </a:pPr>
            <a:endParaRPr lang="en-US" sz="1500" dirty="0"/>
          </a:p>
          <a:p>
            <a:pPr marL="457200" lvl="1" indent="0">
              <a:buNone/>
              <a:tabLst>
                <a:tab pos="627063" algn="l"/>
              </a:tabLst>
            </a:pPr>
            <a:endParaRPr lang="en-US" sz="1500" b="0" dirty="0"/>
          </a:p>
          <a:p>
            <a:pPr marL="457200" lvl="1" indent="0">
              <a:buNone/>
            </a:pPr>
            <a:endParaRPr lang="en-US" sz="1400" b="1" dirty="0"/>
          </a:p>
          <a:p>
            <a:endParaRPr lang="en-US" sz="1400" dirty="0"/>
          </a:p>
          <a:p>
            <a:pPr lvl="1"/>
            <a:endParaRPr lang="en-US" sz="1400" b="0" dirty="0">
              <a:solidFill>
                <a:schemeClr val="tx1"/>
              </a:solidFill>
            </a:endParaRPr>
          </a:p>
          <a:p>
            <a:pPr lvl="1"/>
            <a:endParaRPr lang="en-US" sz="1400" b="0" dirty="0">
              <a:solidFill>
                <a:schemeClr val="tx1"/>
              </a:solidFill>
            </a:endParaRPr>
          </a:p>
        </p:txBody>
      </p:sp>
    </p:spTree>
    <p:extLst>
      <p:ext uri="{BB962C8B-B14F-4D97-AF65-F5344CB8AC3E}">
        <p14:creationId xmlns:p14="http://schemas.microsoft.com/office/powerpoint/2010/main" val="238406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9F07A-1AFA-402D-B277-F14B8243C1AC}"/>
              </a:ext>
            </a:extLst>
          </p:cNvPr>
          <p:cNvSpPr>
            <a:spLocks noGrp="1"/>
          </p:cNvSpPr>
          <p:nvPr>
            <p:ph type="title"/>
          </p:nvPr>
        </p:nvSpPr>
        <p:spPr/>
        <p:txBody>
          <a:bodyPr/>
          <a:lstStyle/>
          <a:p>
            <a:r>
              <a:rPr lang="en-US" dirty="0"/>
              <a:t>Part 3: Outstanding questions</a:t>
            </a:r>
          </a:p>
        </p:txBody>
      </p:sp>
      <p:sp>
        <p:nvSpPr>
          <p:cNvPr id="3" name="Content Placeholder 2">
            <a:extLst>
              <a:ext uri="{FF2B5EF4-FFF2-40B4-BE49-F238E27FC236}">
                <a16:creationId xmlns:a16="http://schemas.microsoft.com/office/drawing/2014/main" id="{39F66152-2165-4134-8C57-17549528127B}"/>
              </a:ext>
            </a:extLst>
          </p:cNvPr>
          <p:cNvSpPr>
            <a:spLocks noGrp="1"/>
          </p:cNvSpPr>
          <p:nvPr>
            <p:ph idx="1"/>
          </p:nvPr>
        </p:nvSpPr>
        <p:spPr>
          <a:xfrm>
            <a:off x="287423" y="1012410"/>
            <a:ext cx="8595469" cy="4633648"/>
          </a:xfrm>
        </p:spPr>
        <p:txBody>
          <a:bodyPr vert="horz" lIns="91440" tIns="45720" rIns="91440" bIns="45720" rtlCol="0" anchor="t">
            <a:normAutofit/>
          </a:bodyPr>
          <a:lstStyle/>
          <a:p>
            <a:pPr marL="0" lvl="1" indent="0">
              <a:buNone/>
            </a:pPr>
            <a:endParaRPr lang="en-US" sz="2400" b="1" u="sng" dirty="0">
              <a:solidFill>
                <a:srgbClr val="263287"/>
              </a:solidFill>
            </a:endParaRPr>
          </a:p>
          <a:p>
            <a:pPr marL="0" lvl="1" indent="0">
              <a:buNone/>
            </a:pPr>
            <a:r>
              <a:rPr lang="en-US" sz="2400" b="1" u="sng" dirty="0">
                <a:solidFill>
                  <a:srgbClr val="263287"/>
                </a:solidFill>
              </a:rPr>
              <a:t>Outreach</a:t>
            </a:r>
          </a:p>
          <a:p>
            <a:pPr marL="0" lvl="1" indent="0">
              <a:buNone/>
            </a:pPr>
            <a:endParaRPr lang="en-US" sz="2400" b="1" u="sng" dirty="0">
              <a:solidFill>
                <a:srgbClr val="263287"/>
              </a:solidFill>
            </a:endParaRPr>
          </a:p>
          <a:p>
            <a:pPr marL="0" lvl="1" indent="0">
              <a:buNone/>
            </a:pPr>
            <a:r>
              <a:rPr lang="en-US" sz="2400" dirty="0"/>
              <a:t>1. Inform in-government stakeholders of the pilot collection.</a:t>
            </a:r>
          </a:p>
          <a:p>
            <a:pPr marL="457200" lvl="1" indent="-228600">
              <a:buFont typeface="Arial" panose="020B0604020202020204" pitchFamily="34" charset="0"/>
              <a:buChar char="•"/>
            </a:pPr>
            <a:endParaRPr lang="en-US" sz="2400" dirty="0"/>
          </a:p>
          <a:p>
            <a:pPr marL="0" lvl="1" indent="0">
              <a:buNone/>
            </a:pPr>
            <a:r>
              <a:rPr lang="en-US" sz="2400" dirty="0"/>
              <a:t>2. Consult with industry associations, financial institutions, and others.</a:t>
            </a:r>
          </a:p>
          <a:p>
            <a:pPr marL="0" indent="0">
              <a:buNone/>
            </a:pPr>
            <a:endParaRPr lang="en-US" sz="2400" b="0" dirty="0">
              <a:solidFill>
                <a:schemeClr val="tx1"/>
              </a:solidFill>
            </a:endParaRPr>
          </a:p>
          <a:p>
            <a:pPr marL="0" lvl="1" indent="0">
              <a:buNone/>
            </a:pPr>
            <a:r>
              <a:rPr lang="en-US" sz="2400" dirty="0"/>
              <a:t>3. Discussions with market participants.</a:t>
            </a:r>
            <a:endParaRPr lang="en-US" sz="2400" dirty="0">
              <a:cs typeface="Calibri"/>
            </a:endParaRPr>
          </a:p>
          <a:p>
            <a:pPr marL="457200" lvl="1" indent="-228600">
              <a:buFont typeface="Arial" panose="020B0604020202020204" pitchFamily="34" charset="0"/>
              <a:buChar char="•"/>
            </a:pPr>
            <a:endParaRPr lang="en-US" sz="1400" dirty="0"/>
          </a:p>
          <a:p>
            <a:pPr>
              <a:buFont typeface="+mj-lt"/>
              <a:buAutoNum type="arabicPeriod"/>
            </a:pPr>
            <a:endParaRPr lang="en-US" sz="1400" dirty="0"/>
          </a:p>
        </p:txBody>
      </p:sp>
    </p:spTree>
    <p:extLst>
      <p:ext uri="{BB962C8B-B14F-4D97-AF65-F5344CB8AC3E}">
        <p14:creationId xmlns:p14="http://schemas.microsoft.com/office/powerpoint/2010/main" val="1392507900"/>
      </p:ext>
    </p:extLst>
  </p:cSld>
  <p:clrMapOvr>
    <a:masterClrMapping/>
  </p:clrMapOvr>
</p:sld>
</file>

<file path=ppt/theme/theme1.xml><?xml version="1.0" encoding="utf-8"?>
<a:theme xmlns:a="http://schemas.openxmlformats.org/drawingml/2006/main" name="NEW OFR Presentation_External">
  <a:themeElements>
    <a:clrScheme name="Custom 4">
      <a:dk1>
        <a:sysClr val="windowText" lastClr="000000"/>
      </a:dk1>
      <a:lt1>
        <a:sysClr val="window" lastClr="FFFFFF"/>
      </a:lt1>
      <a:dk2>
        <a:srgbClr val="001A71"/>
      </a:dk2>
      <a:lt2>
        <a:srgbClr val="999999"/>
      </a:lt2>
      <a:accent1>
        <a:srgbClr val="4C9D2F"/>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4edca773-dd36-4535-a10b-660c0638328a">
      <UserInfo>
        <DisplayName>Rajan, Sriram</DisplayName>
        <AccountId>23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F7F7453720CC142BC41635BE1C1111B" ma:contentTypeVersion="10" ma:contentTypeDescription="Create a new document." ma:contentTypeScope="" ma:versionID="9431ca1f05e2b69b57a8dc9e48bb2576">
  <xsd:schema xmlns:xsd="http://www.w3.org/2001/XMLSchema" xmlns:xs="http://www.w3.org/2001/XMLSchema" xmlns:p="http://schemas.microsoft.com/office/2006/metadata/properties" xmlns:ns2="54c7705e-2fd0-4447-9f4d-f774a9d9c616" xmlns:ns3="4edca773-dd36-4535-a10b-660c0638328a" targetNamespace="http://schemas.microsoft.com/office/2006/metadata/properties" ma:root="true" ma:fieldsID="aff7407958713d293f47134dd580255d" ns2:_="" ns3:_="">
    <xsd:import namespace="54c7705e-2fd0-4447-9f4d-f774a9d9c616"/>
    <xsd:import namespace="4edca773-dd36-4535-a10b-660c0638328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c7705e-2fd0-4447-9f4d-f774a9d9c6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dca773-dd36-4535-a10b-660c0638328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F5F9EA-B545-4B74-BC45-B219940CA7F3}">
  <ds:schemaRefs>
    <ds:schemaRef ds:uri="http://schemas.microsoft.com/sharepoint/v3/contenttype/forms"/>
  </ds:schemaRefs>
</ds:datastoreItem>
</file>

<file path=customXml/itemProps2.xml><?xml version="1.0" encoding="utf-8"?>
<ds:datastoreItem xmlns:ds="http://schemas.openxmlformats.org/officeDocument/2006/customXml" ds:itemID="{B93DB16A-D9C7-4310-8996-B5EABA2570C6}">
  <ds:schemaRefs>
    <ds:schemaRef ds:uri="4edca773-dd36-4535-a10b-660c0638328a"/>
    <ds:schemaRef ds:uri="7511d258-788c-440c-9cd2-ed367b8a5365"/>
    <ds:schemaRef ds:uri="7fdc9fcc-bf38-442a-98bc-346338fdb4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field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9B37FA1-F241-41B1-A396-C98160CB809F}">
  <ds:schemaRefs>
    <ds:schemaRef ds:uri="4edca773-dd36-4535-a10b-660c0638328a"/>
    <ds:schemaRef ds:uri="54c7705e-2fd0-4447-9f4d-f774a9d9c61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OFR Presentation - DRAFT-INTERNAL</Template>
  <TotalTime>3122</TotalTime>
  <Words>877</Words>
  <Application>Microsoft Office PowerPoint</Application>
  <PresentationFormat>On-screen Show (4:3)</PresentationFormat>
  <Paragraphs>125</Paragraphs>
  <Slides>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NEW OFR Presentation_External</vt:lpstr>
      <vt:lpstr>OFR Uncleared Bilateral Repo Data Collection Pilot  </vt:lpstr>
      <vt:lpstr>Discussion Overview</vt:lpstr>
      <vt:lpstr>Part 1: What is known about the uncleared market?</vt:lpstr>
      <vt:lpstr>Part 1: What is known about the uncleared market?</vt:lpstr>
      <vt:lpstr>Part 1: What is known about the uncleared market?</vt:lpstr>
      <vt:lpstr>Part 2: Benefits of a data collection</vt:lpstr>
      <vt:lpstr>Part 3: Outstanding questions</vt:lpstr>
      <vt:lpstr>Part 3: Outstanding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Uncleared Bilateral Repo Data</dc:title>
  <dc:subject>OFR Presentation - EXTERNAL</dc:subject>
  <dc:creator>Hempel, Samuel</dc:creator>
  <cp:keywords/>
  <dc:description/>
  <cp:lastModifiedBy>Kahn, Robert</cp:lastModifiedBy>
  <cp:revision>39</cp:revision>
  <dcterms:created xsi:type="dcterms:W3CDTF">2021-11-16T04:03:31Z</dcterms:created>
  <dcterms:modified xsi:type="dcterms:W3CDTF">2022-04-07T00:46:55Z</dcterms:modified>
  <cp:contentStatus>Templates</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0x010100FF7F7453720CC142BC41635BE1C1111B</vt:lpwstr>
  </property>
  <property fmtid="{D5CDD505-2E9C-101B-9397-08002B2CF9AE}" pid="3" name="_dlc_DocIdItemGuid">
    <vt:lpwstr>204472ba-efcb-47ae-97eb-076f9f272408</vt:lpwstr>
  </property>
  <property fmtid="{D5CDD505-2E9C-101B-9397-08002B2CF9AE}" pid="4" name="OFR Keyword">
    <vt:lpwstr/>
  </property>
  <property fmtid="{D5CDD505-2E9C-101B-9397-08002B2CF9AE}" pid="5" name="Employee_x0020_Center_x0020_Keyword">
    <vt:lpwstr/>
  </property>
  <property fmtid="{D5CDD505-2E9C-101B-9397-08002B2CF9AE}" pid="6" name="Employee Center Keyword">
    <vt:lpwstr/>
  </property>
  <property fmtid="{D5CDD505-2E9C-101B-9397-08002B2CF9AE}" pid="7" name="WorkflowChangePath">
    <vt:lpwstr>f7cc6ffc-ead2-4a6b-a82e-bb0d92d695c4,5;</vt:lpwstr>
  </property>
  <property fmtid="{D5CDD505-2E9C-101B-9397-08002B2CF9AE}" pid="8" name="hf82e888fad74a72bc4157e363d24027">
    <vt:lpwstr/>
  </property>
  <property fmtid="{D5CDD505-2E9C-101B-9397-08002B2CF9AE}" pid="9" name="vti_imgdate">
    <vt:lpwstr/>
  </property>
  <property fmtid="{D5CDD505-2E9C-101B-9397-08002B2CF9AE}" pid="10" name="Paper Subject Matter">
    <vt:lpwstr/>
  </property>
</Properties>
</file>